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Lst>
  <p:sldIdLst>
    <p:sldId id="386" r:id="rId4"/>
    <p:sldId id="456" r:id="rId5"/>
    <p:sldId id="455" r:id="rId6"/>
    <p:sldId id="457" r:id="rId7"/>
    <p:sldId id="450" r:id="rId8"/>
    <p:sldId id="451" r:id="rId9"/>
    <p:sldId id="409" r:id="rId10"/>
    <p:sldId id="410" r:id="rId11"/>
    <p:sldId id="441" r:id="rId12"/>
    <p:sldId id="447" r:id="rId13"/>
    <p:sldId id="411" r:id="rId14"/>
    <p:sldId id="412" r:id="rId15"/>
    <p:sldId id="413" r:id="rId16"/>
    <p:sldId id="453" r:id="rId17"/>
    <p:sldId id="454" r:id="rId18"/>
    <p:sldId id="414" r:id="rId19"/>
    <p:sldId id="415" r:id="rId20"/>
    <p:sldId id="416" r:id="rId21"/>
    <p:sldId id="417" r:id="rId22"/>
    <p:sldId id="418" r:id="rId23"/>
    <p:sldId id="419" r:id="rId24"/>
    <p:sldId id="420" r:id="rId25"/>
    <p:sldId id="421" r:id="rId26"/>
    <p:sldId id="442" r:id="rId27"/>
    <p:sldId id="443" r:id="rId28"/>
    <p:sldId id="444" r:id="rId29"/>
    <p:sldId id="445" r:id="rId30"/>
    <p:sldId id="446" r:id="rId31"/>
    <p:sldId id="423" r:id="rId32"/>
    <p:sldId id="422" r:id="rId33"/>
    <p:sldId id="424" r:id="rId34"/>
    <p:sldId id="425" r:id="rId35"/>
    <p:sldId id="426" r:id="rId36"/>
    <p:sldId id="427" r:id="rId37"/>
    <p:sldId id="428" r:id="rId38"/>
    <p:sldId id="429" r:id="rId39"/>
    <p:sldId id="430" r:id="rId40"/>
    <p:sldId id="431" r:id="rId41"/>
    <p:sldId id="432" r:id="rId42"/>
    <p:sldId id="433" r:id="rId43"/>
    <p:sldId id="434" r:id="rId44"/>
    <p:sldId id="435" r:id="rId45"/>
    <p:sldId id="437" r:id="rId46"/>
    <p:sldId id="438" r:id="rId47"/>
    <p:sldId id="439" r:id="rId48"/>
    <p:sldId id="391"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0E2B"/>
    <a:srgbClr val="F5B02B"/>
    <a:srgbClr val="800080"/>
    <a:srgbClr val="9933FF"/>
    <a:srgbClr val="E18F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569"/>
  </p:normalViewPr>
  <p:slideViewPr>
    <p:cSldViewPr snapToGrid="0">
      <p:cViewPr varScale="1">
        <p:scale>
          <a:sx n="53" d="100"/>
          <a:sy n="53" d="100"/>
        </p:scale>
        <p:origin x="835"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oleObject" Target="file:///\\Users\marioortiz\Downloads\Manifestacion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marioortiz\Downloads\Manifestacione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s-ES_tradnl" sz="1600" b="1"/>
              <a:t>Distribución</a:t>
            </a:r>
            <a:r>
              <a:rPr lang="es-ES_tradnl" sz="1600" b="1" baseline="0"/>
              <a:t> por localidad de hechos registrados en PMU</a:t>
            </a:r>
            <a:endParaRPr lang="es-ES_tradnl" sz="1600" b="1"/>
          </a:p>
        </c:rich>
      </c:tx>
      <c:overlay val="1"/>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rgbClr val="99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Localidad!$A$3:$A$21</c:f>
              <c:strCache>
                <c:ptCount val="19"/>
                <c:pt idx="0">
                  <c:v>Ciudad Bolívar </c:v>
                </c:pt>
                <c:pt idx="1">
                  <c:v>Usme </c:v>
                </c:pt>
                <c:pt idx="2">
                  <c:v>San Cristóbal</c:v>
                </c:pt>
                <c:pt idx="3">
                  <c:v>Santa Fé</c:v>
                </c:pt>
                <c:pt idx="4">
                  <c:v>Kennedy</c:v>
                </c:pt>
                <c:pt idx="5">
                  <c:v>Bosa </c:v>
                </c:pt>
                <c:pt idx="6">
                  <c:v>Usaquén</c:v>
                </c:pt>
                <c:pt idx="7">
                  <c:v>Suba</c:v>
                </c:pt>
                <c:pt idx="8">
                  <c:v>Candelaria</c:v>
                </c:pt>
                <c:pt idx="9">
                  <c:v>Engativá</c:v>
                </c:pt>
                <c:pt idx="10">
                  <c:v>Mártires</c:v>
                </c:pt>
                <c:pt idx="11">
                  <c:v>Rafael Uribe Uribe</c:v>
                </c:pt>
                <c:pt idx="12">
                  <c:v>Chapinero</c:v>
                </c:pt>
                <c:pt idx="13">
                  <c:v>Puente Aranda</c:v>
                </c:pt>
                <c:pt idx="14">
                  <c:v>Fontibón</c:v>
                </c:pt>
                <c:pt idx="15">
                  <c:v>Antonio Nariño</c:v>
                </c:pt>
                <c:pt idx="16">
                  <c:v>Usme</c:v>
                </c:pt>
                <c:pt idx="17">
                  <c:v>Teusaquillo </c:v>
                </c:pt>
                <c:pt idx="18">
                  <c:v>Tunjuelito</c:v>
                </c:pt>
              </c:strCache>
            </c:strRef>
          </c:cat>
          <c:val>
            <c:numRef>
              <c:f>Localidad!$C$3:$C$21</c:f>
              <c:numCache>
                <c:formatCode>0.0</c:formatCode>
                <c:ptCount val="19"/>
                <c:pt idx="0">
                  <c:v>21.311475409836063</c:v>
                </c:pt>
                <c:pt idx="1">
                  <c:v>12.568306010928962</c:v>
                </c:pt>
                <c:pt idx="2">
                  <c:v>9.8360655737704921</c:v>
                </c:pt>
                <c:pt idx="3">
                  <c:v>8.7431693989071047</c:v>
                </c:pt>
                <c:pt idx="4">
                  <c:v>6.8306010928961758</c:v>
                </c:pt>
                <c:pt idx="5">
                  <c:v>5.4644808743169397</c:v>
                </c:pt>
                <c:pt idx="6">
                  <c:v>5.1912568306010929</c:v>
                </c:pt>
                <c:pt idx="7">
                  <c:v>4.918032786885246</c:v>
                </c:pt>
                <c:pt idx="8">
                  <c:v>4.0983606557377046</c:v>
                </c:pt>
                <c:pt idx="9">
                  <c:v>3.278688524590164</c:v>
                </c:pt>
                <c:pt idx="10">
                  <c:v>3.278688524590164</c:v>
                </c:pt>
                <c:pt idx="11">
                  <c:v>2.7322404371584699</c:v>
                </c:pt>
                <c:pt idx="12">
                  <c:v>2.459016393442623</c:v>
                </c:pt>
                <c:pt idx="13">
                  <c:v>2.1857923497267762</c:v>
                </c:pt>
                <c:pt idx="14">
                  <c:v>1.9125683060109291</c:v>
                </c:pt>
                <c:pt idx="15">
                  <c:v>1.639344262295082</c:v>
                </c:pt>
                <c:pt idx="16">
                  <c:v>1.639344262295082</c:v>
                </c:pt>
                <c:pt idx="17">
                  <c:v>1.0928961748633881</c:v>
                </c:pt>
                <c:pt idx="18">
                  <c:v>0.81967213114754101</c:v>
                </c:pt>
              </c:numCache>
            </c:numRef>
          </c:val>
          <c:extLst>
            <c:ext xmlns:c16="http://schemas.microsoft.com/office/drawing/2014/chart" uri="{C3380CC4-5D6E-409C-BE32-E72D297353CC}">
              <c16:uniqueId val="{00000000-27E4-6E43-9349-49ECB492BADA}"/>
            </c:ext>
          </c:extLst>
        </c:ser>
        <c:dLbls>
          <c:showLegendKey val="0"/>
          <c:showVal val="0"/>
          <c:showCatName val="0"/>
          <c:showSerName val="0"/>
          <c:showPercent val="0"/>
          <c:showBubbleSize val="0"/>
        </c:dLbls>
        <c:gapWidth val="60"/>
        <c:overlap val="-27"/>
        <c:axId val="388967112"/>
        <c:axId val="388969080"/>
      </c:barChart>
      <c:catAx>
        <c:axId val="388967112"/>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s-CO" sz="1200"/>
                  <a:t>Localidad</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388969080"/>
        <c:crosses val="autoZero"/>
        <c:auto val="1"/>
        <c:lblAlgn val="ctr"/>
        <c:lblOffset val="100"/>
        <c:noMultiLvlLbl val="0"/>
      </c:catAx>
      <c:valAx>
        <c:axId val="388969080"/>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s-CO" sz="1200"/>
                  <a:t>Porcentaje por localidad</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896711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ES_tradnl" b="1"/>
              <a:t>Distribución por</a:t>
            </a:r>
            <a:r>
              <a:rPr lang="es-ES_tradnl" b="1" baseline="0"/>
              <a:t> tipo de hechos registrados en PMU</a:t>
            </a:r>
            <a:r>
              <a:rPr lang="es-ES_tradnl" b="1"/>
              <a:t> </a:t>
            </a:r>
          </a:p>
        </c:rich>
      </c:tx>
      <c:overlay val="1"/>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rgbClr val="99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TipoNovedad!$A$3:$A$11</c:f>
              <c:strCache>
                <c:ptCount val="9"/>
                <c:pt idx="0">
                  <c:v>Aglomeración</c:v>
                </c:pt>
                <c:pt idx="1">
                  <c:v>Bolqueo </c:v>
                </c:pt>
                <c:pt idx="2">
                  <c:v>Concentración</c:v>
                </c:pt>
                <c:pt idx="3">
                  <c:v>Otros</c:v>
                </c:pt>
                <c:pt idx="4">
                  <c:v>Plantón</c:v>
                </c:pt>
                <c:pt idx="5">
                  <c:v>Marcha </c:v>
                </c:pt>
                <c:pt idx="6">
                  <c:v>Disturbio</c:v>
                </c:pt>
                <c:pt idx="7">
                  <c:v>Motín</c:v>
                </c:pt>
                <c:pt idx="8">
                  <c:v>Hurto</c:v>
                </c:pt>
              </c:strCache>
            </c:strRef>
          </c:cat>
          <c:val>
            <c:numRef>
              <c:f>TipoNovedad!$C$3:$C$11</c:f>
              <c:numCache>
                <c:formatCode>0.0</c:formatCode>
                <c:ptCount val="9"/>
                <c:pt idx="0">
                  <c:v>39.386189258312022</c:v>
                </c:pt>
                <c:pt idx="1">
                  <c:v>35.294117647058826</c:v>
                </c:pt>
                <c:pt idx="2">
                  <c:v>9.7186700767263421</c:v>
                </c:pt>
                <c:pt idx="3">
                  <c:v>7.6726342710997448</c:v>
                </c:pt>
                <c:pt idx="4">
                  <c:v>4.0920716112531972</c:v>
                </c:pt>
                <c:pt idx="5">
                  <c:v>1.5345268542199488</c:v>
                </c:pt>
                <c:pt idx="6">
                  <c:v>1.2787723785166241</c:v>
                </c:pt>
                <c:pt idx="7">
                  <c:v>0.76726342710997442</c:v>
                </c:pt>
                <c:pt idx="8">
                  <c:v>0.25575447570332482</c:v>
                </c:pt>
              </c:numCache>
            </c:numRef>
          </c:val>
          <c:extLst>
            <c:ext xmlns:c16="http://schemas.microsoft.com/office/drawing/2014/chart" uri="{C3380CC4-5D6E-409C-BE32-E72D297353CC}">
              <c16:uniqueId val="{00000000-6BEC-BD4B-A117-ADD77953C857}"/>
            </c:ext>
          </c:extLst>
        </c:ser>
        <c:dLbls>
          <c:showLegendKey val="0"/>
          <c:showVal val="0"/>
          <c:showCatName val="0"/>
          <c:showSerName val="0"/>
          <c:showPercent val="0"/>
          <c:showBubbleSize val="0"/>
        </c:dLbls>
        <c:gapWidth val="60"/>
        <c:overlap val="-27"/>
        <c:axId val="388967112"/>
        <c:axId val="388969080"/>
      </c:barChart>
      <c:catAx>
        <c:axId val="388967112"/>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s-CO" sz="1200"/>
                  <a:t>Tipo de novedad</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388969080"/>
        <c:crosses val="autoZero"/>
        <c:auto val="1"/>
        <c:lblAlgn val="ctr"/>
        <c:lblOffset val="100"/>
        <c:noMultiLvlLbl val="0"/>
      </c:catAx>
      <c:valAx>
        <c:axId val="388969080"/>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s-CO" sz="1200"/>
                  <a:t>Porcentaje por tipo de novedad</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896711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3131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05485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63775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914400" y="2130426"/>
            <a:ext cx="103632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8678746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lvl1pPr>
              <a:buClr>
                <a:srgbClr val="F5B02B"/>
              </a:buClr>
              <a:defRPr/>
            </a:lvl1pPr>
            <a:lvl3pPr>
              <a:buClr>
                <a:srgbClr val="F5B02B"/>
              </a:buClr>
              <a:defRPr/>
            </a:lvl3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0835270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63084" y="4406901"/>
            <a:ext cx="103632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79650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609600" y="1600201"/>
            <a:ext cx="5384800" cy="4525963"/>
          </a:xfrm>
        </p:spPr>
        <p:txBody>
          <a:bodyPr/>
          <a:lstStyle>
            <a:lvl1pPr>
              <a:buClr>
                <a:srgbClr val="F5B02B"/>
              </a:buClr>
              <a:defRPr sz="2800"/>
            </a:lvl1pPr>
            <a:lvl2pPr>
              <a:buClr>
                <a:srgbClr val="F5B02B"/>
              </a:buClr>
              <a:defRPr sz="2400"/>
            </a:lvl2pPr>
            <a:lvl3pPr>
              <a:buClr>
                <a:srgbClr val="F5B02B"/>
              </a:buClr>
              <a:defRPr sz="2000"/>
            </a:lvl3pPr>
            <a:lvl4pPr>
              <a:buClr>
                <a:srgbClr val="F5B02B"/>
              </a:buClr>
              <a:defRPr sz="1800"/>
            </a:lvl4pPr>
            <a:lvl5pPr>
              <a:buClr>
                <a:srgbClr val="F5B02B"/>
              </a:buCl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443070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ES">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525627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040760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ES">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2223076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09601" y="273050"/>
            <a:ext cx="4011084"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72853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121718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389717" y="4800600"/>
            <a:ext cx="73152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831773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9873969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839200" y="274639"/>
            <a:ext cx="27432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609600" y="274639"/>
            <a:ext cx="80264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2FCD7B5D-4AAF-944F-8F79-1958F93DB25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471097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914400" y="2130426"/>
            <a:ext cx="103632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1811388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2208565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63084" y="4406901"/>
            <a:ext cx="103632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6584272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9115866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ES">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4782434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6600374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ES">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073634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850344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09601" y="273050"/>
            <a:ext cx="4011084"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2711746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389717" y="4800600"/>
            <a:ext cx="73152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4950720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5666906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839200" y="274639"/>
            <a:ext cx="27432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609600" y="274639"/>
            <a:ext cx="80264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solidFill>
                  <a:prstClr val="black">
                    <a:tint val="75000"/>
                  </a:prstClr>
                </a:solidFill>
              </a:rPr>
              <a:pPr/>
              <a:t>15/05/2020</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DD6FA049-1292-6741-9CF4-3BB30D17C8D4}"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038753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34807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13409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792442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96752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34839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92693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77B3E1-E0E5-4229-8868-83E7CDB60073}" type="datetimeFigureOut">
              <a:rPr lang="es-CO" smtClean="0">
                <a:solidFill>
                  <a:prstClr val="black">
                    <a:tint val="75000"/>
                  </a:prstClr>
                </a:solidFill>
              </a:rPr>
              <a:pPr/>
              <a:t>15/05/2020</a:t>
            </a:fld>
            <a:endParaRPr lang="es-CO">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494729-7B0F-4739-A456-562E8769019B}"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06406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910B21B8-515C-8E45-ACC6-C958B3C94B4B}" type="datetimeFigureOut">
              <a:rPr lang="es-ES" smtClean="0">
                <a:solidFill>
                  <a:prstClr val="black">
                    <a:tint val="75000"/>
                  </a:prstClr>
                </a:solidFill>
              </a:rPr>
              <a:pPr defTabSz="457200"/>
              <a:t>15/05/2020</a:t>
            </a:fld>
            <a:endParaRPr lang="es-ES">
              <a:solidFill>
                <a:prstClr val="black">
                  <a:tint val="75000"/>
                </a:prstClr>
              </a:solidFill>
            </a:endParaRPr>
          </a:p>
        </p:txBody>
      </p:sp>
      <p:sp>
        <p:nvSpPr>
          <p:cNvPr id="5" name="Marcador de pie de pá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s-ES">
              <a:solidFill>
                <a:prstClr val="black">
                  <a:tint val="75000"/>
                </a:prstClr>
              </a:solidFill>
            </a:endParaRPr>
          </a:p>
        </p:txBody>
      </p:sp>
      <p:sp>
        <p:nvSpPr>
          <p:cNvPr id="6" name="Marcador de número de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2FCD7B5D-4AAF-944F-8F79-1958F93DB250}" type="slidenum">
              <a:rPr lang="es-ES" smtClean="0">
                <a:solidFill>
                  <a:prstClr val="black">
                    <a:tint val="75000"/>
                  </a:prstClr>
                </a:solidFill>
              </a:rPr>
              <a:pPr defTabSz="457200"/>
              <a:t>‹Nº›</a:t>
            </a:fld>
            <a:endParaRPr lang="es-ES">
              <a:solidFill>
                <a:prstClr val="black">
                  <a:tint val="75000"/>
                </a:prstClr>
              </a:solidFill>
            </a:endParaRPr>
          </a:p>
        </p:txBody>
      </p:sp>
      <p:pic>
        <p:nvPicPr>
          <p:cNvPr id="8" name="Imagen 7" descr="Formato PPT 4.3_3.png">
            <a:extLst>
              <a:ext uri="{FF2B5EF4-FFF2-40B4-BE49-F238E27FC236}">
                <a16:creationId xmlns:a16="http://schemas.microsoft.com/office/drawing/2014/main" id="{A96E8B2B-8421-334A-842F-81F9789466FA}"/>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l="76168" r="-3061"/>
          <a:stretch/>
        </p:blipFill>
        <p:spPr>
          <a:xfrm>
            <a:off x="9979268" y="96715"/>
            <a:ext cx="2567355" cy="6858000"/>
          </a:xfrm>
          <a:prstGeom prst="rect">
            <a:avLst/>
          </a:prstGeom>
        </p:spPr>
      </p:pic>
      <p:pic>
        <p:nvPicPr>
          <p:cNvPr id="7" name="Imagen 6" descr="Formato PPT 4.3_3.png"/>
          <p:cNvPicPr>
            <a:picLocks noChangeAspect="1"/>
          </p:cNvPicPr>
          <p:nvPr userDrawn="1"/>
        </p:nvPicPr>
        <p:blipFill rotWithShape="1">
          <a:blip r:embed="rId14" cstate="print">
            <a:extLst>
              <a:ext uri="{28A0092B-C50C-407E-A947-70E740481C1C}">
                <a14:useLocalDpi xmlns:a14="http://schemas.microsoft.com/office/drawing/2010/main" val="0"/>
              </a:ext>
            </a:extLst>
          </a:blip>
          <a:srcRect r="92476"/>
          <a:stretch/>
        </p:blipFill>
        <p:spPr>
          <a:xfrm>
            <a:off x="0" y="0"/>
            <a:ext cx="829853" cy="6858000"/>
          </a:xfrm>
          <a:prstGeom prst="rect">
            <a:avLst/>
          </a:prstGeom>
        </p:spPr>
      </p:pic>
    </p:spTree>
    <p:extLst>
      <p:ext uri="{BB962C8B-B14F-4D97-AF65-F5344CB8AC3E}">
        <p14:creationId xmlns:p14="http://schemas.microsoft.com/office/powerpoint/2010/main" val="259903911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Clr>
          <a:srgbClr val="F5B02B"/>
        </a:buClr>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rgbClr val="F5B02B"/>
        </a:buClr>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Clr>
          <a:srgbClr val="F5B02B"/>
        </a:buClr>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F5B02B"/>
        </a:buClr>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Clr>
          <a:srgbClr val="F5B02B"/>
        </a:buClr>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78D218EE-A37D-5B43-A577-3F05D4BD4143}"/>
              </a:ext>
            </a:extLst>
          </p:cNvPr>
          <p:cNvSpPr/>
          <p:nvPr userDrawn="1"/>
        </p:nvSpPr>
        <p:spPr>
          <a:xfrm>
            <a:off x="0" y="0"/>
            <a:ext cx="6266985" cy="6858000"/>
          </a:xfrm>
          <a:prstGeom prst="rect">
            <a:avLst/>
          </a:prstGeom>
          <a:solidFill>
            <a:srgbClr val="DA0E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noFill/>
            </a:endParaRPr>
          </a:p>
        </p:txBody>
      </p:sp>
      <p:sp>
        <p:nvSpPr>
          <p:cNvPr id="2" name="Marcador de títu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6CCB777B-0F3B-4F43-AC3C-5C6C311F1351}" type="datetimeFigureOut">
              <a:rPr lang="es-ES" smtClean="0">
                <a:solidFill>
                  <a:prstClr val="black">
                    <a:tint val="75000"/>
                  </a:prstClr>
                </a:solidFill>
              </a:rPr>
              <a:pPr defTabSz="457200"/>
              <a:t>15/05/2020</a:t>
            </a:fld>
            <a:endParaRPr lang="es-ES">
              <a:solidFill>
                <a:prstClr val="black">
                  <a:tint val="75000"/>
                </a:prstClr>
              </a:solidFill>
            </a:endParaRPr>
          </a:p>
        </p:txBody>
      </p:sp>
      <p:sp>
        <p:nvSpPr>
          <p:cNvPr id="5" name="Marcador de pie de pá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s-ES">
              <a:solidFill>
                <a:prstClr val="black">
                  <a:tint val="75000"/>
                </a:prstClr>
              </a:solidFill>
            </a:endParaRPr>
          </a:p>
        </p:txBody>
      </p:sp>
      <p:sp>
        <p:nvSpPr>
          <p:cNvPr id="6" name="Marcador de número de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D6FA049-1292-6741-9CF4-3BB30D17C8D4}" type="slidenum">
              <a:rPr lang="es-ES" smtClean="0">
                <a:solidFill>
                  <a:prstClr val="black">
                    <a:tint val="75000"/>
                  </a:prstClr>
                </a:solidFill>
              </a:rPr>
              <a:pPr defTabSz="457200"/>
              <a:t>‹Nº›</a:t>
            </a:fld>
            <a:endParaRPr lang="es-ES">
              <a:solidFill>
                <a:prstClr val="black">
                  <a:tint val="75000"/>
                </a:prstClr>
              </a:solidFill>
            </a:endParaRPr>
          </a:p>
        </p:txBody>
      </p:sp>
      <p:pic>
        <p:nvPicPr>
          <p:cNvPr id="7" name="Imagen 6" descr="Formato PPT 4.3_2.p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932770" y="0"/>
            <a:ext cx="9259229" cy="6858000"/>
          </a:xfrm>
          <a:prstGeom prst="rect">
            <a:avLst/>
          </a:prstGeom>
        </p:spPr>
      </p:pic>
    </p:spTree>
    <p:extLst>
      <p:ext uri="{BB962C8B-B14F-4D97-AF65-F5344CB8AC3E}">
        <p14:creationId xmlns:p14="http://schemas.microsoft.com/office/powerpoint/2010/main" val="109781671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9.emf"/><Relationship Id="rId1" Type="http://schemas.openxmlformats.org/officeDocument/2006/relationships/slideLayout" Target="../slideLayouts/slideLayout12.xml"/><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9.em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9.em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0.emf"/><Relationship Id="rId1" Type="http://schemas.openxmlformats.org/officeDocument/2006/relationships/slideLayout" Target="../slideLayouts/slideLayout12.xml"/><Relationship Id="rId4" Type="http://schemas.openxmlformats.org/officeDocument/2006/relationships/image" Target="../media/image9.emf"/></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9.em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Layout" Target="../slideLayouts/slideLayout12.xml"/><Relationship Id="rId4" Type="http://schemas.openxmlformats.org/officeDocument/2006/relationships/image" Target="../media/image32.emf"/></Relationships>
</file>

<file path=ppt/slides/_rels/slide3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9.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9.emf"/><Relationship Id="rId1" Type="http://schemas.openxmlformats.org/officeDocument/2006/relationships/slideLayout" Target="../slideLayouts/slideLayout12.xml"/><Relationship Id="rId4" Type="http://schemas.openxmlformats.org/officeDocument/2006/relationships/image" Target="../media/image10.emf"/></Relationships>
</file>

<file path=ppt/slides/_rels/slide4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9.emf"/><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3D88AB53-1D16-CC47-B8D6-E16F4E765D7D}"/>
              </a:ext>
            </a:extLst>
          </p:cNvPr>
          <p:cNvPicPr>
            <a:picLocks noChangeAspect="1"/>
          </p:cNvPicPr>
          <p:nvPr/>
        </p:nvPicPr>
        <p:blipFill rotWithShape="1">
          <a:blip r:embed="rId2">
            <a:extLst>
              <a:ext uri="{28A0092B-C50C-407E-A947-70E740481C1C}">
                <a14:useLocalDpi xmlns:a14="http://schemas.microsoft.com/office/drawing/2010/main" val="0"/>
              </a:ext>
            </a:extLst>
          </a:blip>
          <a:srcRect l="740" t="8417" b="4946"/>
          <a:stretch/>
        </p:blipFill>
        <p:spPr>
          <a:xfrm>
            <a:off x="0" y="0"/>
            <a:ext cx="11781691" cy="6855715"/>
          </a:xfrm>
          <a:prstGeom prst="rect">
            <a:avLst/>
          </a:prstGeom>
        </p:spPr>
      </p:pic>
      <p:sp>
        <p:nvSpPr>
          <p:cNvPr id="5" name="Rectángulo 4">
            <a:extLst>
              <a:ext uri="{FF2B5EF4-FFF2-40B4-BE49-F238E27FC236}">
                <a16:creationId xmlns:a16="http://schemas.microsoft.com/office/drawing/2014/main" id="{53E853E4-682C-6742-A02E-C9AF362A3F8D}"/>
              </a:ext>
            </a:extLst>
          </p:cNvPr>
          <p:cNvSpPr/>
          <p:nvPr/>
        </p:nvSpPr>
        <p:spPr>
          <a:xfrm>
            <a:off x="0" y="2252547"/>
            <a:ext cx="12277492" cy="3203910"/>
          </a:xfrm>
          <a:prstGeom prst="rect">
            <a:avLst/>
          </a:prstGeom>
          <a:solidFill>
            <a:srgbClr val="F5B02B">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2" name="Imagen 11" descr="Formato PPT 4.3_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0" y="0"/>
            <a:ext cx="9144000" cy="6855715"/>
          </a:xfrm>
          <a:prstGeom prst="rect">
            <a:avLst/>
          </a:prstGeom>
          <a:ln>
            <a:noFill/>
          </a:ln>
        </p:spPr>
      </p:pic>
      <p:sp>
        <p:nvSpPr>
          <p:cNvPr id="7" name="Título 1"/>
          <p:cNvSpPr>
            <a:spLocks noGrp="1"/>
          </p:cNvSpPr>
          <p:nvPr>
            <p:ph type="title"/>
          </p:nvPr>
        </p:nvSpPr>
        <p:spPr>
          <a:xfrm>
            <a:off x="1438796" y="3191720"/>
            <a:ext cx="8082224" cy="1325563"/>
          </a:xfrm>
          <a:effectLst>
            <a:outerShdw blurRad="50800" dist="38100" dir="2700000" algn="tl" rotWithShape="0">
              <a:prstClr val="black">
                <a:alpha val="40000"/>
              </a:prstClr>
            </a:outerShdw>
          </a:effectLst>
        </p:spPr>
        <p:txBody>
          <a:bodyPr>
            <a:normAutofit fontScale="90000"/>
          </a:bodyPr>
          <a:lstStyle/>
          <a:p>
            <a:pPr algn="ctr"/>
            <a:r>
              <a:rPr lang="es-CO" b="1" dirty="0">
                <a:solidFill>
                  <a:schemeClr val="bg1"/>
                </a:solidFill>
                <a:latin typeface="Tahoma"/>
                <a:ea typeface="Tahoma"/>
                <a:cs typeface="Tahoma"/>
              </a:rPr>
              <a:t>Balance de Seguridad y Convivencia de Bogotá D.C.</a:t>
            </a:r>
            <a:r>
              <a:rPr lang="es-CO" b="1" dirty="0">
                <a:latin typeface="Tahoma" panose="020B0604030504040204" pitchFamily="34" charset="0"/>
                <a:ea typeface="Tahoma" panose="020B0604030504040204" pitchFamily="34" charset="0"/>
                <a:cs typeface="Tahoma" panose="020B0604030504040204" pitchFamily="34" charset="0"/>
              </a:rPr>
              <a:t/>
            </a:r>
            <a:br>
              <a:rPr lang="es-CO" b="1" dirty="0">
                <a:latin typeface="Tahoma" panose="020B0604030504040204" pitchFamily="34" charset="0"/>
                <a:ea typeface="Tahoma" panose="020B0604030504040204" pitchFamily="34" charset="0"/>
                <a:cs typeface="Tahoma" panose="020B0604030504040204" pitchFamily="34" charset="0"/>
              </a:rPr>
            </a:br>
            <a:r>
              <a:rPr lang="es-CO" dirty="0">
                <a:latin typeface="Tahoma" panose="020B0604030504040204" pitchFamily="34" charset="0"/>
                <a:ea typeface="Tahoma" panose="020B0604030504040204" pitchFamily="34" charset="0"/>
                <a:cs typeface="Tahoma" panose="020B0604030504040204" pitchFamily="34" charset="0"/>
              </a:rPr>
              <a:t/>
            </a:r>
            <a:br>
              <a:rPr lang="es-CO" dirty="0">
                <a:latin typeface="Tahoma" panose="020B0604030504040204" pitchFamily="34" charset="0"/>
                <a:ea typeface="Tahoma" panose="020B0604030504040204" pitchFamily="34" charset="0"/>
                <a:cs typeface="Tahoma" panose="020B0604030504040204" pitchFamily="34" charset="0"/>
              </a:rPr>
            </a:br>
            <a:r>
              <a:rPr lang="es-CO" sz="2000" spc="300" dirty="0">
                <a:solidFill>
                  <a:schemeClr val="bg1"/>
                </a:solidFill>
                <a:latin typeface="Tahoma"/>
                <a:ea typeface="Tahoma"/>
                <a:cs typeface="Tahoma"/>
              </a:rPr>
              <a:t>Secretaría Distrital de Seguridad, Convivencia y Justicia</a:t>
            </a:r>
            <a:r>
              <a:rPr lang="es-CO" sz="2000" spc="300" dirty="0">
                <a:latin typeface="Tahoma" panose="020B0604030504040204" pitchFamily="34" charset="0"/>
                <a:ea typeface="Tahoma" panose="020B0604030504040204" pitchFamily="34" charset="0"/>
                <a:cs typeface="Tahoma" panose="020B0604030504040204" pitchFamily="34" charset="0"/>
              </a:rPr>
              <a:t/>
            </a:r>
            <a:br>
              <a:rPr lang="es-CO" sz="2000" spc="300" dirty="0">
                <a:latin typeface="Tahoma" panose="020B0604030504040204" pitchFamily="34" charset="0"/>
                <a:ea typeface="Tahoma" panose="020B0604030504040204" pitchFamily="34" charset="0"/>
                <a:cs typeface="Tahoma" panose="020B0604030504040204" pitchFamily="34" charset="0"/>
              </a:rPr>
            </a:br>
            <a:r>
              <a:rPr lang="es-CO" sz="2000" spc="300" dirty="0">
                <a:latin typeface="Tahoma" panose="020B0604030504040204" pitchFamily="34" charset="0"/>
                <a:ea typeface="Tahoma" panose="020B0604030504040204" pitchFamily="34" charset="0"/>
                <a:cs typeface="Tahoma" panose="020B0604030504040204" pitchFamily="34" charset="0"/>
              </a:rPr>
              <a:t/>
            </a:r>
            <a:br>
              <a:rPr lang="es-CO" sz="2000" spc="300" dirty="0">
                <a:latin typeface="Tahoma" panose="020B0604030504040204" pitchFamily="34" charset="0"/>
                <a:ea typeface="Tahoma" panose="020B0604030504040204" pitchFamily="34" charset="0"/>
                <a:cs typeface="Tahoma" panose="020B0604030504040204" pitchFamily="34" charset="0"/>
              </a:rPr>
            </a:br>
            <a:r>
              <a:rPr lang="es-CO" sz="2000" b="1" spc="300" dirty="0">
                <a:solidFill>
                  <a:schemeClr val="bg1"/>
                </a:solidFill>
                <a:latin typeface="Tahoma"/>
                <a:ea typeface="Tahoma"/>
                <a:cs typeface="Tahoma"/>
              </a:rPr>
              <a:t>15 de mayo de 2020 </a:t>
            </a:r>
            <a:endParaRPr lang="es-CO" b="1" spc="3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2" name="Imagen 1"/>
          <p:cNvPicPr>
            <a:picLocks noChangeAspect="1"/>
          </p:cNvPicPr>
          <p:nvPr/>
        </p:nvPicPr>
        <p:blipFill rotWithShape="1">
          <a:blip r:embed="rId4">
            <a:extLst>
              <a:ext uri="{BEBA8EAE-BF5A-486C-A8C5-ECC9F3942E4B}">
                <a14:imgProps xmlns:a14="http://schemas.microsoft.com/office/drawing/2010/main">
                  <a14:imgLayer>
                    <a14:imgEffect>
                      <a14:sharpenSoften amount="3000"/>
                    </a14:imgEffect>
                    <a14:imgEffect>
                      <a14:brightnessContrast bright="100000"/>
                    </a14:imgEffect>
                  </a14:imgLayer>
                </a14:imgProps>
              </a:ext>
              <a:ext uri="{28A0092B-C50C-407E-A947-70E740481C1C}">
                <a14:useLocalDpi xmlns:a14="http://schemas.microsoft.com/office/drawing/2010/main" val="0"/>
              </a:ext>
            </a:extLst>
          </a:blip>
          <a:srcRect r="-689" b="16322"/>
          <a:stretch/>
        </p:blipFill>
        <p:spPr>
          <a:xfrm>
            <a:off x="1026766" y="5825430"/>
            <a:ext cx="1610925" cy="735007"/>
          </a:xfrm>
          <a:prstGeom prst="rect">
            <a:avLst/>
          </a:prstGeom>
        </p:spPr>
      </p:pic>
    </p:spTree>
    <p:extLst>
      <p:ext uri="{BB962C8B-B14F-4D97-AF65-F5344CB8AC3E}">
        <p14:creationId xmlns:p14="http://schemas.microsoft.com/office/powerpoint/2010/main" val="3105327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1885" y="10886"/>
            <a:ext cx="11396841" cy="1138773"/>
          </a:xfrm>
          <a:prstGeom prst="rect">
            <a:avLst/>
          </a:prstGeom>
          <a:noFill/>
        </p:spPr>
        <p:txBody>
          <a:bodyPr wrap="square" rtlCol="0">
            <a:spAutoFit/>
          </a:bodyPr>
          <a:lstStyle/>
          <a:p>
            <a:pPr algn="ctr"/>
            <a:r>
              <a:rPr lang="es-US" sz="4000" b="1">
                <a:solidFill>
                  <a:srgbClr val="F5B02B"/>
                </a:solidFill>
              </a:rPr>
              <a:t>Tablero de Control </a:t>
            </a:r>
          </a:p>
          <a:p>
            <a:pPr algn="ctr"/>
            <a:r>
              <a:rPr lang="es-US" sz="2800" b="1">
                <a:solidFill>
                  <a:srgbClr val="F5B02B"/>
                </a:solidFill>
              </a:rPr>
              <a:t>-Variación mensual de los delitos de alto impacto- </a:t>
            </a:r>
            <a:endParaRPr lang="es-ES_tradnl" sz="4000" b="1"/>
          </a:p>
        </p:txBody>
      </p:sp>
      <p:sp>
        <p:nvSpPr>
          <p:cNvPr id="6" name="TextBox 5">
            <a:extLst>
              <a:ext uri="{FF2B5EF4-FFF2-40B4-BE49-F238E27FC236}">
                <a16:creationId xmlns:a16="http://schemas.microsoft.com/office/drawing/2014/main" id="{1A5CED00-644C-CD47-BE45-EA3F5E2A2755}"/>
              </a:ext>
            </a:extLst>
          </p:cNvPr>
          <p:cNvSpPr txBox="1"/>
          <p:nvPr/>
        </p:nvSpPr>
        <p:spPr>
          <a:xfrm>
            <a:off x="8810525" y="4463898"/>
            <a:ext cx="2978202" cy="1384995"/>
          </a:xfrm>
          <a:prstGeom prst="rect">
            <a:avLst/>
          </a:prstGeom>
          <a:noFill/>
        </p:spPr>
        <p:txBody>
          <a:bodyPr wrap="square" rtlCol="0" anchor="t">
            <a:spAutoFit/>
          </a:bodyPr>
          <a:lstStyle/>
          <a:p>
            <a:pPr algn="just">
              <a:buClr>
                <a:srgbClr val="F5B02B"/>
              </a:buClr>
            </a:pPr>
            <a:r>
              <a:rPr lang="es-ES_tradnl" sz="1400"/>
              <a:t>En abril de 2020 los homicidios disminuyeron en un </a:t>
            </a:r>
            <a:r>
              <a:rPr lang="es-ES_tradnl" sz="1400" b="1"/>
              <a:t>45% </a:t>
            </a:r>
            <a:r>
              <a:rPr lang="es-ES_tradnl" sz="1400"/>
              <a:t>con respecto al mismo mes del año anterior. A su vez, los delitos sexuales tuvieron una disminución del 64</a:t>
            </a:r>
            <a:r>
              <a:rPr lang="es-ES_tradnl" sz="1400" b="1"/>
              <a:t>%</a:t>
            </a:r>
            <a:r>
              <a:rPr lang="es-ES_tradnl" sz="1400"/>
              <a:t> y la violencia intrafamiliar del 22</a:t>
            </a:r>
            <a:r>
              <a:rPr lang="es-ES_tradnl" sz="1400" b="1"/>
              <a:t>%</a:t>
            </a:r>
            <a:r>
              <a:rPr lang="es-ES_tradnl" sz="1400"/>
              <a:t>. </a:t>
            </a:r>
          </a:p>
        </p:txBody>
      </p:sp>
      <p:sp>
        <p:nvSpPr>
          <p:cNvPr id="4" name="Rectángulo 3">
            <a:extLst>
              <a:ext uri="{FF2B5EF4-FFF2-40B4-BE49-F238E27FC236}">
                <a16:creationId xmlns:a16="http://schemas.microsoft.com/office/drawing/2014/main" id="{D13BC31A-B185-4841-9691-70F210D3A31A}"/>
              </a:ext>
            </a:extLst>
          </p:cNvPr>
          <p:cNvSpPr/>
          <p:nvPr/>
        </p:nvSpPr>
        <p:spPr>
          <a:xfrm>
            <a:off x="365608" y="4487353"/>
            <a:ext cx="1710977" cy="1815882"/>
          </a:xfrm>
          <a:prstGeom prst="rect">
            <a:avLst/>
          </a:prstGeom>
        </p:spPr>
        <p:txBody>
          <a:bodyPr wrap="square" anchor="t">
            <a:spAutoFit/>
          </a:bodyPr>
          <a:lstStyle/>
          <a:p>
            <a:pPr algn="just">
              <a:buClr>
                <a:srgbClr val="F5B02B"/>
              </a:buClr>
            </a:pPr>
            <a:r>
              <a:rPr lang="es-ES_tradnl" sz="1400" dirty="0"/>
              <a:t>Con respecto a marzo, abril y lo que va de mayo todos los delitos de alto impacto en Bogotá han disminuido comparados con el 2019.</a:t>
            </a:r>
          </a:p>
        </p:txBody>
      </p:sp>
      <p:sp>
        <p:nvSpPr>
          <p:cNvPr id="5" name="Rectángulo 4">
            <a:extLst>
              <a:ext uri="{FF2B5EF4-FFF2-40B4-BE49-F238E27FC236}">
                <a16:creationId xmlns:a16="http://schemas.microsoft.com/office/drawing/2014/main" id="{C1918758-2799-B74A-A1DB-F9021C15F90F}"/>
              </a:ext>
            </a:extLst>
          </p:cNvPr>
          <p:cNvSpPr/>
          <p:nvPr/>
        </p:nvSpPr>
        <p:spPr>
          <a:xfrm>
            <a:off x="2522353" y="4463898"/>
            <a:ext cx="2459793" cy="1384995"/>
          </a:xfrm>
          <a:prstGeom prst="rect">
            <a:avLst/>
          </a:prstGeom>
        </p:spPr>
        <p:txBody>
          <a:bodyPr wrap="square">
            <a:spAutoFit/>
          </a:bodyPr>
          <a:lstStyle/>
          <a:p>
            <a:pPr algn="just">
              <a:buClr>
                <a:srgbClr val="F5B02B"/>
              </a:buClr>
            </a:pPr>
            <a:r>
              <a:rPr lang="es-ES_tradnl" sz="1400"/>
              <a:t>En lo que va ocurrido del año, solo en enero y febrero, se presentaron aumentos en algunos delitos de alto impacto con respecto a los mismos meses del 2019. </a:t>
            </a:r>
          </a:p>
        </p:txBody>
      </p:sp>
      <p:sp>
        <p:nvSpPr>
          <p:cNvPr id="7" name="Rectángulo 6">
            <a:extLst>
              <a:ext uri="{FF2B5EF4-FFF2-40B4-BE49-F238E27FC236}">
                <a16:creationId xmlns:a16="http://schemas.microsoft.com/office/drawing/2014/main" id="{67E433F5-7A82-AD40-AECD-23571FA6172B}"/>
              </a:ext>
            </a:extLst>
          </p:cNvPr>
          <p:cNvSpPr/>
          <p:nvPr/>
        </p:nvSpPr>
        <p:spPr>
          <a:xfrm>
            <a:off x="5427914" y="4463898"/>
            <a:ext cx="2936846" cy="954107"/>
          </a:xfrm>
          <a:prstGeom prst="rect">
            <a:avLst/>
          </a:prstGeom>
        </p:spPr>
        <p:txBody>
          <a:bodyPr wrap="square" anchor="t">
            <a:spAutoFit/>
          </a:bodyPr>
          <a:lstStyle/>
          <a:p>
            <a:pPr algn="just">
              <a:buClr>
                <a:srgbClr val="F5B02B"/>
              </a:buClr>
            </a:pPr>
            <a:r>
              <a:rPr lang="es-ES_tradnl" sz="1400"/>
              <a:t>Para el mes de abril, el</a:t>
            </a:r>
            <a:r>
              <a:rPr lang="es-ES_tradnl" sz="1400" b="1"/>
              <a:t> </a:t>
            </a:r>
            <a:r>
              <a:rPr lang="es-ES_tradnl" sz="1400"/>
              <a:t>hurto a comercio disminuyó en un </a:t>
            </a:r>
            <a:r>
              <a:rPr lang="es-ES_tradnl" sz="1400" b="1"/>
              <a:t>81%,  el </a:t>
            </a:r>
            <a:r>
              <a:rPr lang="es-ES_tradnl" sz="1400"/>
              <a:t>hurto a personas en 77</a:t>
            </a:r>
            <a:r>
              <a:rPr lang="es-ES_tradnl" sz="1400" b="1"/>
              <a:t>% </a:t>
            </a:r>
            <a:r>
              <a:rPr lang="es-ES_tradnl" sz="1400"/>
              <a:t>y el hurto a residencias en 77</a:t>
            </a:r>
            <a:r>
              <a:rPr lang="es-ES_tradnl" sz="1400" b="1"/>
              <a:t>%. </a:t>
            </a:r>
          </a:p>
        </p:txBody>
      </p:sp>
      <p:pic>
        <p:nvPicPr>
          <p:cNvPr id="11" name="Imagen 10">
            <a:extLst>
              <a:ext uri="{FF2B5EF4-FFF2-40B4-BE49-F238E27FC236}">
                <a16:creationId xmlns:a16="http://schemas.microsoft.com/office/drawing/2014/main" id="{2393FDDE-E172-8147-A461-B9C6727BF17F}"/>
              </a:ext>
            </a:extLst>
          </p:cNvPr>
          <p:cNvPicPr>
            <a:picLocks noChangeAspect="1"/>
          </p:cNvPicPr>
          <p:nvPr/>
        </p:nvPicPr>
        <p:blipFill>
          <a:blip r:embed="rId2"/>
          <a:stretch>
            <a:fillRect/>
          </a:stretch>
        </p:blipFill>
        <p:spPr>
          <a:xfrm>
            <a:off x="935228" y="3981561"/>
            <a:ext cx="396828" cy="396828"/>
          </a:xfrm>
          <a:prstGeom prst="rect">
            <a:avLst/>
          </a:prstGeom>
        </p:spPr>
      </p:pic>
      <p:pic>
        <p:nvPicPr>
          <p:cNvPr id="12" name="Imagen 11">
            <a:extLst>
              <a:ext uri="{FF2B5EF4-FFF2-40B4-BE49-F238E27FC236}">
                <a16:creationId xmlns:a16="http://schemas.microsoft.com/office/drawing/2014/main" id="{3999073E-C657-114B-9DFF-2635C68A0E5E}"/>
              </a:ext>
            </a:extLst>
          </p:cNvPr>
          <p:cNvPicPr>
            <a:picLocks noChangeAspect="1"/>
          </p:cNvPicPr>
          <p:nvPr/>
        </p:nvPicPr>
        <p:blipFill>
          <a:blip r:embed="rId2"/>
          <a:stretch>
            <a:fillRect/>
          </a:stretch>
        </p:blipFill>
        <p:spPr>
          <a:xfrm>
            <a:off x="6695880" y="3981561"/>
            <a:ext cx="396828" cy="396828"/>
          </a:xfrm>
          <a:prstGeom prst="rect">
            <a:avLst/>
          </a:prstGeom>
        </p:spPr>
      </p:pic>
      <p:pic>
        <p:nvPicPr>
          <p:cNvPr id="13" name="Imagen 12">
            <a:extLst>
              <a:ext uri="{FF2B5EF4-FFF2-40B4-BE49-F238E27FC236}">
                <a16:creationId xmlns:a16="http://schemas.microsoft.com/office/drawing/2014/main" id="{4B90DD65-C952-0F43-B0EC-BC7DD68BC770}"/>
              </a:ext>
            </a:extLst>
          </p:cNvPr>
          <p:cNvPicPr>
            <a:picLocks noChangeAspect="1"/>
          </p:cNvPicPr>
          <p:nvPr/>
        </p:nvPicPr>
        <p:blipFill>
          <a:blip r:embed="rId2"/>
          <a:stretch>
            <a:fillRect/>
          </a:stretch>
        </p:blipFill>
        <p:spPr>
          <a:xfrm>
            <a:off x="10119304" y="3981561"/>
            <a:ext cx="396828" cy="396828"/>
          </a:xfrm>
          <a:prstGeom prst="rect">
            <a:avLst/>
          </a:prstGeom>
        </p:spPr>
      </p:pic>
      <p:pic>
        <p:nvPicPr>
          <p:cNvPr id="14" name="Imagen 13">
            <a:extLst>
              <a:ext uri="{FF2B5EF4-FFF2-40B4-BE49-F238E27FC236}">
                <a16:creationId xmlns:a16="http://schemas.microsoft.com/office/drawing/2014/main" id="{AD5E0B56-5B48-AA44-A1C3-407F9A76D325}"/>
              </a:ext>
            </a:extLst>
          </p:cNvPr>
          <p:cNvPicPr>
            <a:picLocks noChangeAspect="1"/>
          </p:cNvPicPr>
          <p:nvPr/>
        </p:nvPicPr>
        <p:blipFill>
          <a:blip r:embed="rId3"/>
          <a:stretch>
            <a:fillRect/>
          </a:stretch>
        </p:blipFill>
        <p:spPr>
          <a:xfrm>
            <a:off x="3499373" y="3978434"/>
            <a:ext cx="403082" cy="403082"/>
          </a:xfrm>
          <a:prstGeom prst="rect">
            <a:avLst/>
          </a:prstGeom>
        </p:spPr>
      </p:pic>
      <p:cxnSp>
        <p:nvCxnSpPr>
          <p:cNvPr id="16" name="Conector recto 15">
            <a:extLst>
              <a:ext uri="{FF2B5EF4-FFF2-40B4-BE49-F238E27FC236}">
                <a16:creationId xmlns:a16="http://schemas.microsoft.com/office/drawing/2014/main" id="{B6D48A1C-98BB-B443-B696-DCDB7DC4BDD5}"/>
              </a:ext>
            </a:extLst>
          </p:cNvPr>
          <p:cNvCxnSpPr>
            <a:cxnSpLocks/>
          </p:cNvCxnSpPr>
          <p:nvPr/>
        </p:nvCxnSpPr>
        <p:spPr>
          <a:xfrm>
            <a:off x="2299469" y="4487353"/>
            <a:ext cx="0" cy="1547102"/>
          </a:xfrm>
          <a:prstGeom prst="line">
            <a:avLst/>
          </a:prstGeom>
          <a:ln w="6350">
            <a:solidFill>
              <a:schemeClr val="tx1">
                <a:lumMod val="50000"/>
                <a:lumOff val="5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EE2C71EB-2569-4845-B30B-3DA865058A90}"/>
              </a:ext>
            </a:extLst>
          </p:cNvPr>
          <p:cNvCxnSpPr>
            <a:cxnSpLocks/>
          </p:cNvCxnSpPr>
          <p:nvPr/>
        </p:nvCxnSpPr>
        <p:spPr>
          <a:xfrm>
            <a:off x="5205030" y="4487353"/>
            <a:ext cx="0" cy="1547102"/>
          </a:xfrm>
          <a:prstGeom prst="line">
            <a:avLst/>
          </a:prstGeom>
          <a:ln w="6350">
            <a:solidFill>
              <a:schemeClr val="tx1">
                <a:lumMod val="50000"/>
                <a:lumOff val="5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 name="Conector recto 17">
            <a:extLst>
              <a:ext uri="{FF2B5EF4-FFF2-40B4-BE49-F238E27FC236}">
                <a16:creationId xmlns:a16="http://schemas.microsoft.com/office/drawing/2014/main" id="{0F1E992B-EDE6-E540-968E-2B54AFFE9963}"/>
              </a:ext>
            </a:extLst>
          </p:cNvPr>
          <p:cNvCxnSpPr>
            <a:cxnSpLocks/>
          </p:cNvCxnSpPr>
          <p:nvPr/>
        </p:nvCxnSpPr>
        <p:spPr>
          <a:xfrm>
            <a:off x="8587643" y="4487353"/>
            <a:ext cx="0" cy="1547102"/>
          </a:xfrm>
          <a:prstGeom prst="line">
            <a:avLst/>
          </a:prstGeom>
          <a:ln w="6350">
            <a:solidFill>
              <a:schemeClr val="tx1">
                <a:lumMod val="50000"/>
                <a:lumOff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9" name="TextBox 1">
            <a:extLst>
              <a:ext uri="{FF2B5EF4-FFF2-40B4-BE49-F238E27FC236}">
                <a16:creationId xmlns:a16="http://schemas.microsoft.com/office/drawing/2014/main" id="{8F1B8F1B-BB31-4CB5-9A48-B811CB5F6F95}"/>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graphicFrame>
        <p:nvGraphicFramePr>
          <p:cNvPr id="10" name="Tabla 9">
            <a:extLst>
              <a:ext uri="{FF2B5EF4-FFF2-40B4-BE49-F238E27FC236}">
                <a16:creationId xmlns:a16="http://schemas.microsoft.com/office/drawing/2014/main" id="{B86E63E6-29C0-3C42-98F7-EFFBC1B7642B}"/>
              </a:ext>
            </a:extLst>
          </p:cNvPr>
          <p:cNvGraphicFramePr>
            <a:graphicFrameLocks noGrp="1"/>
          </p:cNvGraphicFramePr>
          <p:nvPr>
            <p:extLst>
              <p:ext uri="{D42A27DB-BD31-4B8C-83A1-F6EECF244321}">
                <p14:modId xmlns:p14="http://schemas.microsoft.com/office/powerpoint/2010/main" val="1346326888"/>
              </p:ext>
            </p:extLst>
          </p:nvPr>
        </p:nvGraphicFramePr>
        <p:xfrm>
          <a:off x="391885" y="1663755"/>
          <a:ext cx="10972796" cy="1798069"/>
        </p:xfrm>
        <a:graphic>
          <a:graphicData uri="http://schemas.openxmlformats.org/drawingml/2006/table">
            <a:tbl>
              <a:tblPr/>
              <a:tblGrid>
                <a:gridCol w="1978136">
                  <a:extLst>
                    <a:ext uri="{9D8B030D-6E8A-4147-A177-3AD203B41FA5}">
                      <a16:colId xmlns:a16="http://schemas.microsoft.com/office/drawing/2014/main" val="3633412725"/>
                    </a:ext>
                  </a:extLst>
                </a:gridCol>
                <a:gridCol w="599644">
                  <a:extLst>
                    <a:ext uri="{9D8B030D-6E8A-4147-A177-3AD203B41FA5}">
                      <a16:colId xmlns:a16="http://schemas.microsoft.com/office/drawing/2014/main" val="2486407464"/>
                    </a:ext>
                  </a:extLst>
                </a:gridCol>
                <a:gridCol w="599644">
                  <a:extLst>
                    <a:ext uri="{9D8B030D-6E8A-4147-A177-3AD203B41FA5}">
                      <a16:colId xmlns:a16="http://schemas.microsoft.com/office/drawing/2014/main" val="512724747"/>
                    </a:ext>
                  </a:extLst>
                </a:gridCol>
                <a:gridCol w="599644">
                  <a:extLst>
                    <a:ext uri="{9D8B030D-6E8A-4147-A177-3AD203B41FA5}">
                      <a16:colId xmlns:a16="http://schemas.microsoft.com/office/drawing/2014/main" val="1304672003"/>
                    </a:ext>
                  </a:extLst>
                </a:gridCol>
                <a:gridCol w="599644">
                  <a:extLst>
                    <a:ext uri="{9D8B030D-6E8A-4147-A177-3AD203B41FA5}">
                      <a16:colId xmlns:a16="http://schemas.microsoft.com/office/drawing/2014/main" val="2380300632"/>
                    </a:ext>
                  </a:extLst>
                </a:gridCol>
                <a:gridCol w="599644">
                  <a:extLst>
                    <a:ext uri="{9D8B030D-6E8A-4147-A177-3AD203B41FA5}">
                      <a16:colId xmlns:a16="http://schemas.microsoft.com/office/drawing/2014/main" val="2438501486"/>
                    </a:ext>
                  </a:extLst>
                </a:gridCol>
                <a:gridCol w="599644">
                  <a:extLst>
                    <a:ext uri="{9D8B030D-6E8A-4147-A177-3AD203B41FA5}">
                      <a16:colId xmlns:a16="http://schemas.microsoft.com/office/drawing/2014/main" val="2864815594"/>
                    </a:ext>
                  </a:extLst>
                </a:gridCol>
                <a:gridCol w="599644">
                  <a:extLst>
                    <a:ext uri="{9D8B030D-6E8A-4147-A177-3AD203B41FA5}">
                      <a16:colId xmlns:a16="http://schemas.microsoft.com/office/drawing/2014/main" val="2938341630"/>
                    </a:ext>
                  </a:extLst>
                </a:gridCol>
                <a:gridCol w="599644">
                  <a:extLst>
                    <a:ext uri="{9D8B030D-6E8A-4147-A177-3AD203B41FA5}">
                      <a16:colId xmlns:a16="http://schemas.microsoft.com/office/drawing/2014/main" val="2309163966"/>
                    </a:ext>
                  </a:extLst>
                </a:gridCol>
                <a:gridCol w="599644">
                  <a:extLst>
                    <a:ext uri="{9D8B030D-6E8A-4147-A177-3AD203B41FA5}">
                      <a16:colId xmlns:a16="http://schemas.microsoft.com/office/drawing/2014/main" val="2673003984"/>
                    </a:ext>
                  </a:extLst>
                </a:gridCol>
                <a:gridCol w="599644">
                  <a:extLst>
                    <a:ext uri="{9D8B030D-6E8A-4147-A177-3AD203B41FA5}">
                      <a16:colId xmlns:a16="http://schemas.microsoft.com/office/drawing/2014/main" val="703268198"/>
                    </a:ext>
                  </a:extLst>
                </a:gridCol>
                <a:gridCol w="599644">
                  <a:extLst>
                    <a:ext uri="{9D8B030D-6E8A-4147-A177-3AD203B41FA5}">
                      <a16:colId xmlns:a16="http://schemas.microsoft.com/office/drawing/2014/main" val="3059497191"/>
                    </a:ext>
                  </a:extLst>
                </a:gridCol>
                <a:gridCol w="599644">
                  <a:extLst>
                    <a:ext uri="{9D8B030D-6E8A-4147-A177-3AD203B41FA5}">
                      <a16:colId xmlns:a16="http://schemas.microsoft.com/office/drawing/2014/main" val="1644283235"/>
                    </a:ext>
                  </a:extLst>
                </a:gridCol>
                <a:gridCol w="599644">
                  <a:extLst>
                    <a:ext uri="{9D8B030D-6E8A-4147-A177-3AD203B41FA5}">
                      <a16:colId xmlns:a16="http://schemas.microsoft.com/office/drawing/2014/main" val="2825688565"/>
                    </a:ext>
                  </a:extLst>
                </a:gridCol>
                <a:gridCol w="599644">
                  <a:extLst>
                    <a:ext uri="{9D8B030D-6E8A-4147-A177-3AD203B41FA5}">
                      <a16:colId xmlns:a16="http://schemas.microsoft.com/office/drawing/2014/main" val="2072797560"/>
                    </a:ext>
                  </a:extLst>
                </a:gridCol>
                <a:gridCol w="599644">
                  <a:extLst>
                    <a:ext uri="{9D8B030D-6E8A-4147-A177-3AD203B41FA5}">
                      <a16:colId xmlns:a16="http://schemas.microsoft.com/office/drawing/2014/main" val="3591771362"/>
                    </a:ext>
                  </a:extLst>
                </a:gridCol>
              </a:tblGrid>
              <a:tr h="138313">
                <a:tc>
                  <a:txBody>
                    <a:bodyPr/>
                    <a:lstStyle/>
                    <a:p>
                      <a:pPr algn="l" fontAlgn="b"/>
                      <a:r>
                        <a:rPr lang="es-419" sz="800" b="1" i="0" u="none" strike="noStrike">
                          <a:solidFill>
                            <a:srgbClr val="FFFFFF"/>
                          </a:solidFill>
                          <a:effectLst/>
                          <a:latin typeface="Calibri" panose="020F0502020204030204" pitchFamily="34" charset="0"/>
                        </a:rPr>
                        <a:t>​</a:t>
                      </a:r>
                    </a:p>
                  </a:txBody>
                  <a:tcPr marL="6916" marR="6916" marT="6916" marB="0" anchor="b">
                    <a:lnL>
                      <a:noFill/>
                    </a:lnL>
                    <a:lnR>
                      <a:noFill/>
                    </a:lnR>
                    <a:lnT>
                      <a:noFill/>
                    </a:lnT>
                    <a:lnB>
                      <a:noFill/>
                    </a:lnB>
                    <a:solidFill>
                      <a:srgbClr val="595959"/>
                    </a:solidFill>
                  </a:tcPr>
                </a:tc>
                <a:tc gridSpan="2">
                  <a:txBody>
                    <a:bodyPr/>
                    <a:lstStyle/>
                    <a:p>
                      <a:pPr algn="ctr" fontAlgn="b"/>
                      <a:r>
                        <a:rPr lang="es-419" sz="800" b="1" i="0" u="none" strike="noStrike">
                          <a:solidFill>
                            <a:srgbClr val="FFFFFF"/>
                          </a:solidFill>
                          <a:effectLst/>
                          <a:latin typeface="Calibri" panose="020F0502020204030204" pitchFamily="34" charset="0"/>
                        </a:rPr>
                        <a:t>ENERO</a:t>
                      </a:r>
                    </a:p>
                  </a:txBody>
                  <a:tcPr marL="6916" marR="6916" marT="6916"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800" b="1" i="0" u="none" strike="noStrike">
                          <a:solidFill>
                            <a:srgbClr val="FFFFFF"/>
                          </a:solidFill>
                          <a:effectLst/>
                          <a:latin typeface="Calibri" panose="020F0502020204030204" pitchFamily="34" charset="0"/>
                        </a:rPr>
                        <a:t>FEBRERO</a:t>
                      </a:r>
                    </a:p>
                  </a:txBody>
                  <a:tcPr marL="6916" marR="6916" marT="6916"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800" b="1" i="0" u="none" strike="noStrike">
                          <a:solidFill>
                            <a:srgbClr val="FFFFFF"/>
                          </a:solidFill>
                          <a:effectLst/>
                          <a:latin typeface="Calibri" panose="020F0502020204030204" pitchFamily="34" charset="0"/>
                        </a:rPr>
                        <a:t>MARZO</a:t>
                      </a:r>
                    </a:p>
                  </a:txBody>
                  <a:tcPr marL="6916" marR="6916" marT="6916"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800" b="1" i="0" u="none" strike="noStrike">
                          <a:solidFill>
                            <a:srgbClr val="FFFFFF"/>
                          </a:solidFill>
                          <a:effectLst/>
                          <a:latin typeface="Calibri" panose="020F0502020204030204" pitchFamily="34" charset="0"/>
                        </a:rPr>
                        <a:t>ABRIL</a:t>
                      </a:r>
                    </a:p>
                  </a:txBody>
                  <a:tcPr marL="6916" marR="6916" marT="6916"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800" b="1" i="0" u="none" strike="noStrike">
                          <a:solidFill>
                            <a:srgbClr val="FFFFFF"/>
                          </a:solidFill>
                          <a:effectLst/>
                          <a:latin typeface="Calibri" panose="020F0502020204030204" pitchFamily="34" charset="0"/>
                        </a:rPr>
                        <a:t>MAYO</a:t>
                      </a:r>
                    </a:p>
                  </a:txBody>
                  <a:tcPr marL="6916" marR="6916" marT="6916" marB="0" anchor="b">
                    <a:lnL>
                      <a:noFill/>
                    </a:lnL>
                    <a:lnR>
                      <a:noFill/>
                    </a:lnR>
                    <a:lnT>
                      <a:noFill/>
                    </a:lnT>
                    <a:lnB>
                      <a:noFill/>
                    </a:lnB>
                    <a:solidFill>
                      <a:srgbClr val="595959"/>
                    </a:solidFill>
                  </a:tcPr>
                </a:tc>
                <a:tc hMerge="1">
                  <a:txBody>
                    <a:bodyPr/>
                    <a:lstStyle/>
                    <a:p>
                      <a:endParaRPr lang="es-419"/>
                    </a:p>
                  </a:txBody>
                  <a:tcPr/>
                </a:tc>
                <a:tc gridSpan="5">
                  <a:txBody>
                    <a:bodyPr/>
                    <a:lstStyle/>
                    <a:p>
                      <a:pPr algn="ctr" fontAlgn="b"/>
                      <a:r>
                        <a:rPr lang="es-419" sz="800" b="1" i="0" u="none" strike="noStrike">
                          <a:solidFill>
                            <a:srgbClr val="FFFFFF"/>
                          </a:solidFill>
                          <a:effectLst/>
                          <a:latin typeface="Calibri" panose="020F0502020204030204" pitchFamily="34" charset="0"/>
                        </a:rPr>
                        <a:t>VAR. PORCENTUAL</a:t>
                      </a:r>
                    </a:p>
                  </a:txBody>
                  <a:tcPr marL="6916" marR="6916" marT="6916" marB="0" anchor="b">
                    <a:lnL>
                      <a:noFill/>
                    </a:lnL>
                    <a:lnR>
                      <a:noFill/>
                    </a:lnR>
                    <a:lnT>
                      <a:noFill/>
                    </a:lnT>
                    <a:lnB>
                      <a:noFill/>
                    </a:lnB>
                    <a:solidFill>
                      <a:srgbClr val="595959"/>
                    </a:solidFill>
                  </a:tcPr>
                </a:tc>
                <a:tc hMerge="1">
                  <a:txBody>
                    <a:bodyPr/>
                    <a:lstStyle/>
                    <a:p>
                      <a:endParaRPr lang="es-419"/>
                    </a:p>
                  </a:txBody>
                  <a:tcPr/>
                </a:tc>
                <a:tc hMerge="1">
                  <a:txBody>
                    <a:bodyPr/>
                    <a:lstStyle/>
                    <a:p>
                      <a:endParaRPr lang="es-419"/>
                    </a:p>
                  </a:txBody>
                  <a:tcPr/>
                </a:tc>
                <a:tc hMerge="1">
                  <a:txBody>
                    <a:bodyPr/>
                    <a:lstStyle/>
                    <a:p>
                      <a:endParaRPr lang="es-419"/>
                    </a:p>
                  </a:txBody>
                  <a:tcPr/>
                </a:tc>
                <a:tc hMerge="1">
                  <a:txBody>
                    <a:bodyPr/>
                    <a:lstStyle/>
                    <a:p>
                      <a:endParaRPr lang="es-419"/>
                    </a:p>
                  </a:txBody>
                  <a:tcPr/>
                </a:tc>
                <a:extLst>
                  <a:ext uri="{0D108BD9-81ED-4DB2-BD59-A6C34878D82A}">
                    <a16:rowId xmlns:a16="http://schemas.microsoft.com/office/drawing/2014/main" val="1792376150"/>
                  </a:ext>
                </a:extLst>
              </a:tr>
              <a:tr h="138313">
                <a:tc>
                  <a:txBody>
                    <a:bodyPr/>
                    <a:lstStyle/>
                    <a:p>
                      <a:pPr algn="ctr" fontAlgn="b"/>
                      <a:r>
                        <a:rPr lang="es-419" sz="800" b="1" i="0" u="none" strike="noStrike">
                          <a:solidFill>
                            <a:srgbClr val="FFFFFF"/>
                          </a:solidFill>
                          <a:effectLst/>
                          <a:latin typeface="Calibri" panose="020F0502020204030204" pitchFamily="34" charset="0"/>
                        </a:rPr>
                        <a:t> </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2019</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2020</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2019</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2020</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2019</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2020</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2019</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2020</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2019</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2020</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ENERO</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FEBRERO</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MARZO</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ABRIL</a:t>
                      </a:r>
                    </a:p>
                  </a:txBody>
                  <a:tcPr marL="6916" marR="6916" marT="691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MAYO</a:t>
                      </a:r>
                    </a:p>
                  </a:txBody>
                  <a:tcPr marL="6916" marR="6916" marT="6916" marB="0" anchor="b">
                    <a:lnL>
                      <a:noFill/>
                    </a:lnL>
                    <a:lnR>
                      <a:noFill/>
                    </a:lnR>
                    <a:lnT>
                      <a:noFill/>
                    </a:lnT>
                    <a:lnB>
                      <a:noFill/>
                    </a:lnB>
                    <a:solidFill>
                      <a:srgbClr val="595959"/>
                    </a:solidFill>
                  </a:tcPr>
                </a:tc>
                <a:extLst>
                  <a:ext uri="{0D108BD9-81ED-4DB2-BD59-A6C34878D82A}">
                    <a16:rowId xmlns:a16="http://schemas.microsoft.com/office/drawing/2014/main" val="12216737"/>
                  </a:ext>
                </a:extLst>
              </a:tr>
              <a:tr h="138313">
                <a:tc>
                  <a:txBody>
                    <a:bodyPr/>
                    <a:lstStyle/>
                    <a:p>
                      <a:pPr algn="l" fontAlgn="b"/>
                      <a:r>
                        <a:rPr lang="es-419" sz="800" b="1" i="0" u="none" strike="noStrike">
                          <a:solidFill>
                            <a:srgbClr val="FFFFFF"/>
                          </a:solidFill>
                          <a:effectLst/>
                          <a:latin typeface="Calibri" panose="020F0502020204030204" pitchFamily="34" charset="0"/>
                        </a:rPr>
                        <a:t>DELITOS SEXUALES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355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381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419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402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533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285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486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175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297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48</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9C0006"/>
                          </a:solidFill>
                          <a:effectLst/>
                          <a:latin typeface="Calibri" panose="020F0502020204030204" pitchFamily="34" charset="0"/>
                        </a:rPr>
                        <a:t>7%</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-47%</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-64%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-84%</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3276670495"/>
                  </a:ext>
                </a:extLst>
              </a:tr>
              <a:tr h="138313">
                <a:tc>
                  <a:txBody>
                    <a:bodyPr/>
                    <a:lstStyle/>
                    <a:p>
                      <a:pPr algn="l" fontAlgn="b"/>
                      <a:r>
                        <a:rPr lang="es-419" sz="800" b="1" i="0" u="none" strike="noStrike">
                          <a:solidFill>
                            <a:srgbClr val="FFFFFF"/>
                          </a:solidFill>
                          <a:effectLst/>
                          <a:latin typeface="Calibri" panose="020F0502020204030204" pitchFamily="34" charset="0"/>
                        </a:rPr>
                        <a:t>HOMICIDIOS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81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94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100</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37</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006100"/>
                          </a:solidFill>
                          <a:effectLst/>
                          <a:latin typeface="Calibri" panose="020F0502020204030204" pitchFamily="34" charset="0"/>
                        </a:rPr>
                        <a:t>-2%</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9C0006"/>
                          </a:solidFill>
                          <a:effectLst/>
                          <a:latin typeface="Calibri" panose="020F0502020204030204" pitchFamily="34" charset="0"/>
                        </a:rPr>
                        <a:t>59%</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-25%</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-45%</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-14%</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972689240"/>
                  </a:ext>
                </a:extLst>
              </a:tr>
              <a:tr h="138313">
                <a:tc>
                  <a:txBody>
                    <a:bodyPr/>
                    <a:lstStyle/>
                    <a:p>
                      <a:pPr algn="l" fontAlgn="b"/>
                      <a:r>
                        <a:rPr lang="es-419" sz="800" b="1" i="0" u="none" strike="noStrike">
                          <a:solidFill>
                            <a:srgbClr val="FFFFFF"/>
                          </a:solidFill>
                          <a:effectLst/>
                          <a:latin typeface="Calibri" panose="020F0502020204030204" pitchFamily="34" charset="0"/>
                        </a:rPr>
                        <a:t>HURTO A COMERCIO</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1449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1098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1610</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1132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1869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728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1602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304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804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153</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006100"/>
                          </a:solidFill>
                          <a:effectLst/>
                          <a:latin typeface="Calibri" panose="020F0502020204030204" pitchFamily="34" charset="0"/>
                        </a:rPr>
                        <a:t>-24%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-30%</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-61%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-81%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-81%</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3032679121"/>
                  </a:ext>
                </a:extLst>
              </a:tr>
              <a:tr h="138313">
                <a:tc>
                  <a:txBody>
                    <a:bodyPr/>
                    <a:lstStyle/>
                    <a:p>
                      <a:pPr algn="l" fontAlgn="b"/>
                      <a:r>
                        <a:rPr lang="es-419" sz="800" b="1" i="0" u="none" strike="noStrike">
                          <a:solidFill>
                            <a:srgbClr val="FFFFFF"/>
                          </a:solidFill>
                          <a:effectLst/>
                          <a:latin typeface="Calibri" panose="020F0502020204030204" pitchFamily="34" charset="0"/>
                        </a:rPr>
                        <a:t>HURTO A PERSONAS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8495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11503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9713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8553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11269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5801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10046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2340</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5121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1336</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9C0006"/>
                          </a:solidFill>
                          <a:effectLst/>
                          <a:latin typeface="Calibri" panose="020F0502020204030204" pitchFamily="34" charset="0"/>
                        </a:rPr>
                        <a:t>35%</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-12%</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-49%</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-77%</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-74%</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898047345"/>
                  </a:ext>
                </a:extLst>
              </a:tr>
              <a:tr h="138313">
                <a:tc>
                  <a:txBody>
                    <a:bodyPr/>
                    <a:lstStyle/>
                    <a:p>
                      <a:pPr algn="l" fontAlgn="b"/>
                      <a:r>
                        <a:rPr lang="es-419" sz="800" b="1" i="0" u="none" strike="noStrike">
                          <a:solidFill>
                            <a:srgbClr val="FFFFFF"/>
                          </a:solidFill>
                          <a:effectLst/>
                          <a:latin typeface="Calibri" panose="020F0502020204030204" pitchFamily="34" charset="0"/>
                        </a:rPr>
                        <a:t>HURTO A RESIDENCIAS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839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827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784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700</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927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445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804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184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401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119</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006100"/>
                          </a:solidFill>
                          <a:effectLst/>
                          <a:latin typeface="Calibri" panose="020F0502020204030204" pitchFamily="34" charset="0"/>
                        </a:rPr>
                        <a:t>-1%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-11%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-52%</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-77%</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-70%</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1786113566"/>
                  </a:ext>
                </a:extLst>
              </a:tr>
              <a:tr h="138313">
                <a:tc>
                  <a:txBody>
                    <a:bodyPr/>
                    <a:lstStyle/>
                    <a:p>
                      <a:pPr algn="l" fontAlgn="b"/>
                      <a:r>
                        <a:rPr lang="es-419" sz="800" b="1" i="0" u="none" strike="noStrike">
                          <a:solidFill>
                            <a:srgbClr val="FFFFFF"/>
                          </a:solidFill>
                          <a:effectLst/>
                          <a:latin typeface="Calibri" panose="020F0502020204030204" pitchFamily="34" charset="0"/>
                        </a:rPr>
                        <a:t>HURTO AUTOMOTORES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287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283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313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335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323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188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299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119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44</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006100"/>
                          </a:solidFill>
                          <a:effectLst/>
                          <a:latin typeface="Calibri" panose="020F0502020204030204" pitchFamily="34" charset="0"/>
                        </a:rPr>
                        <a:t>-1%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9C0006"/>
                          </a:solidFill>
                          <a:effectLst/>
                          <a:latin typeface="Calibri" panose="020F0502020204030204" pitchFamily="34" charset="0"/>
                        </a:rPr>
                        <a:t>7%</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-42%</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-82%</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-63%</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595224846"/>
                  </a:ext>
                </a:extLst>
              </a:tr>
              <a:tr h="138313">
                <a:tc>
                  <a:txBody>
                    <a:bodyPr/>
                    <a:lstStyle/>
                    <a:p>
                      <a:pPr algn="l" fontAlgn="b"/>
                      <a:r>
                        <a:rPr lang="es-419" sz="800" b="1" i="0" u="none" strike="noStrike">
                          <a:solidFill>
                            <a:srgbClr val="FFFFFF"/>
                          </a:solidFill>
                          <a:effectLst/>
                          <a:latin typeface="Calibri" panose="020F0502020204030204" pitchFamily="34" charset="0"/>
                        </a:rPr>
                        <a:t>HURTO DE BICICLETAS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564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765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651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658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786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467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627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454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277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245</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9C0006"/>
                          </a:solidFill>
                          <a:effectLst/>
                          <a:latin typeface="Calibri" panose="020F0502020204030204" pitchFamily="34" charset="0"/>
                        </a:rPr>
                        <a:t>36%</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9C0006"/>
                          </a:solidFill>
                          <a:effectLst/>
                          <a:latin typeface="Calibri" panose="020F0502020204030204" pitchFamily="34" charset="0"/>
                        </a:rPr>
                        <a:t>1%</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-41%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-28%</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-12%</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435200152"/>
                  </a:ext>
                </a:extLst>
              </a:tr>
              <a:tr h="138313">
                <a:tc>
                  <a:txBody>
                    <a:bodyPr/>
                    <a:lstStyle/>
                    <a:p>
                      <a:pPr algn="l" fontAlgn="b"/>
                      <a:r>
                        <a:rPr lang="es-419" sz="800" b="1" i="0" u="none" strike="noStrike">
                          <a:solidFill>
                            <a:srgbClr val="FFFFFF"/>
                          </a:solidFill>
                          <a:effectLst/>
                          <a:latin typeface="Calibri" panose="020F0502020204030204" pitchFamily="34" charset="0"/>
                        </a:rPr>
                        <a:t>HURTO DE CELULARES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4312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5198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4785</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4833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5508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3349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4621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1223</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2326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731</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9C0006"/>
                          </a:solidFill>
                          <a:effectLst/>
                          <a:latin typeface="Calibri" panose="020F0502020204030204" pitchFamily="34" charset="0"/>
                        </a:rPr>
                        <a:t>21%</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9C0006"/>
                          </a:solidFill>
                          <a:effectLst/>
                          <a:latin typeface="Calibri" panose="020F0502020204030204" pitchFamily="34" charset="0"/>
                        </a:rPr>
                        <a:t>1%</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-39%</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-69%</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117535511"/>
                  </a:ext>
                </a:extLst>
              </a:tr>
              <a:tr h="138313">
                <a:tc>
                  <a:txBody>
                    <a:bodyPr/>
                    <a:lstStyle/>
                    <a:p>
                      <a:pPr algn="l" fontAlgn="b"/>
                      <a:r>
                        <a:rPr lang="es-419" sz="800" b="1" i="0" u="none" strike="noStrike">
                          <a:solidFill>
                            <a:srgbClr val="FFFFFF"/>
                          </a:solidFill>
                          <a:effectLst/>
                          <a:latin typeface="Calibri" panose="020F0502020204030204" pitchFamily="34" charset="0"/>
                        </a:rPr>
                        <a:t>HURTO MOTOCICLETAS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332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329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336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289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378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204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312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82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138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54</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006100"/>
                          </a:solidFill>
                          <a:effectLst/>
                          <a:latin typeface="Calibri" panose="020F0502020204030204" pitchFamily="34" charset="0"/>
                        </a:rPr>
                        <a:t>-1%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-14%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-46%</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-61%</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663528698"/>
                  </a:ext>
                </a:extLst>
              </a:tr>
              <a:tr h="138313">
                <a:tc>
                  <a:txBody>
                    <a:bodyPr/>
                    <a:lstStyle/>
                    <a:p>
                      <a:pPr algn="l" fontAlgn="b"/>
                      <a:r>
                        <a:rPr lang="es-419" sz="800" b="1" i="0" u="none" strike="noStrike">
                          <a:solidFill>
                            <a:srgbClr val="FFFFFF"/>
                          </a:solidFill>
                          <a:effectLst/>
                          <a:latin typeface="Calibri" panose="020F0502020204030204" pitchFamily="34" charset="0"/>
                        </a:rPr>
                        <a:t>LESIONES PERSONALES</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1694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1456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1862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1648</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2492</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1284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1894</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601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1109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298</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006100"/>
                          </a:solidFill>
                          <a:effectLst/>
                          <a:latin typeface="Calibri" panose="020F0502020204030204" pitchFamily="34" charset="0"/>
                        </a:rPr>
                        <a:t>-14%</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-11%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-48%</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-68%</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-73%</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2700618658"/>
                  </a:ext>
                </a:extLst>
              </a:tr>
              <a:tr h="138313">
                <a:tc>
                  <a:txBody>
                    <a:bodyPr/>
                    <a:lstStyle/>
                    <a:p>
                      <a:pPr algn="l" fontAlgn="b"/>
                      <a:r>
                        <a:rPr lang="es-419" sz="800" b="1" i="0" u="none" strike="noStrike">
                          <a:solidFill>
                            <a:srgbClr val="FFFFFF"/>
                          </a:solidFill>
                          <a:effectLst/>
                          <a:latin typeface="Calibri" panose="020F0502020204030204" pitchFamily="34" charset="0"/>
                        </a:rPr>
                        <a:t>VIOLENCIA INTRAFAMILIAR</a:t>
                      </a:r>
                    </a:p>
                  </a:txBody>
                  <a:tcPr marL="6916" marR="6916" marT="6916" marB="0" anchor="b">
                    <a:lnL>
                      <a:noFill/>
                    </a:lnL>
                    <a:lnR>
                      <a:noFill/>
                    </a:lnR>
                    <a:lnT>
                      <a:noFill/>
                    </a:lnT>
                    <a:lnB>
                      <a:noFill/>
                    </a:lnB>
                    <a:solidFill>
                      <a:srgbClr val="595959"/>
                    </a:solidFill>
                  </a:tcPr>
                </a:tc>
                <a:tc>
                  <a:txBody>
                    <a:bodyPr/>
                    <a:lstStyle/>
                    <a:p>
                      <a:pPr algn="ctr" fontAlgn="b"/>
                      <a:r>
                        <a:rPr lang="es-419" sz="800" b="0" i="0" u="none" strike="noStrike">
                          <a:solidFill>
                            <a:srgbClr val="000000"/>
                          </a:solidFill>
                          <a:effectLst/>
                          <a:latin typeface="Calibri" panose="020F0502020204030204" pitchFamily="34" charset="0"/>
                        </a:rPr>
                        <a:t>2169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3237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2419</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3347</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2620</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2321</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2510</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1956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1516</a:t>
                      </a:r>
                    </a:p>
                  </a:txBody>
                  <a:tcPr marL="6916" marR="6916" marT="6916" marB="0" anchor="b">
                    <a:lnL>
                      <a:noFill/>
                    </a:lnL>
                    <a:lnR>
                      <a:noFill/>
                    </a:lnR>
                    <a:lnT>
                      <a:noFill/>
                    </a:lnT>
                    <a:lnB>
                      <a:noFill/>
                    </a:lnB>
                    <a:solidFill>
                      <a:srgbClr val="FDE4CC"/>
                    </a:solidFill>
                  </a:tcPr>
                </a:tc>
                <a:tc>
                  <a:txBody>
                    <a:bodyPr/>
                    <a:lstStyle/>
                    <a:p>
                      <a:pPr algn="ctr" fontAlgn="b"/>
                      <a:r>
                        <a:rPr lang="es-419" sz="800" b="0" i="0" u="none" strike="noStrike">
                          <a:solidFill>
                            <a:srgbClr val="000000"/>
                          </a:solidFill>
                          <a:effectLst/>
                          <a:latin typeface="Calibri" panose="020F0502020204030204" pitchFamily="34" charset="0"/>
                        </a:rPr>
                        <a:t>594</a:t>
                      </a:r>
                    </a:p>
                  </a:txBody>
                  <a:tcPr marL="6916" marR="6916" marT="6916" marB="0" anchor="b">
                    <a:lnL>
                      <a:noFill/>
                    </a:lnL>
                    <a:lnR>
                      <a:noFill/>
                    </a:lnR>
                    <a:lnT>
                      <a:noFill/>
                    </a:lnT>
                    <a:lnB>
                      <a:noFill/>
                    </a:lnB>
                    <a:solidFill>
                      <a:srgbClr val="FDE4CC"/>
                    </a:solidFill>
                  </a:tcPr>
                </a:tc>
                <a:tc>
                  <a:txBody>
                    <a:bodyPr/>
                    <a:lstStyle/>
                    <a:p>
                      <a:pPr algn="r" fontAlgn="b"/>
                      <a:r>
                        <a:rPr lang="es-419" sz="800" b="0" i="0" u="none" strike="noStrike">
                          <a:solidFill>
                            <a:srgbClr val="9C0006"/>
                          </a:solidFill>
                          <a:effectLst/>
                          <a:latin typeface="Calibri" panose="020F0502020204030204" pitchFamily="34" charset="0"/>
                        </a:rPr>
                        <a:t>49%</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9C0006"/>
                          </a:solidFill>
                          <a:effectLst/>
                          <a:latin typeface="Calibri" panose="020F0502020204030204" pitchFamily="34" charset="0"/>
                        </a:rPr>
                        <a:t>38%</a:t>
                      </a:r>
                    </a:p>
                  </a:txBody>
                  <a:tcPr marL="6916" marR="6916" marT="6916" marB="0" anchor="b">
                    <a:lnL>
                      <a:noFill/>
                    </a:lnL>
                    <a:lnR>
                      <a:noFill/>
                    </a:lnR>
                    <a:lnT>
                      <a:noFill/>
                    </a:lnT>
                    <a:lnB>
                      <a:noFill/>
                    </a:lnB>
                    <a:solidFill>
                      <a:srgbClr val="FFC7CE"/>
                    </a:solidFill>
                  </a:tcPr>
                </a:tc>
                <a:tc>
                  <a:txBody>
                    <a:bodyPr/>
                    <a:lstStyle/>
                    <a:p>
                      <a:pPr algn="r" fontAlgn="b"/>
                      <a:r>
                        <a:rPr lang="es-419" sz="800" b="0" i="0" u="none" strike="noStrike">
                          <a:solidFill>
                            <a:srgbClr val="006100"/>
                          </a:solidFill>
                          <a:effectLst/>
                          <a:latin typeface="Calibri" panose="020F0502020204030204" pitchFamily="34" charset="0"/>
                        </a:rPr>
                        <a:t>-11%</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a:solidFill>
                            <a:srgbClr val="006100"/>
                          </a:solidFill>
                          <a:effectLst/>
                          <a:latin typeface="Calibri" panose="020F0502020204030204" pitchFamily="34" charset="0"/>
                        </a:rPr>
                        <a:t>-22%</a:t>
                      </a:r>
                    </a:p>
                  </a:txBody>
                  <a:tcPr marL="6916" marR="6916" marT="6916" marB="0" anchor="b">
                    <a:lnL>
                      <a:noFill/>
                    </a:lnL>
                    <a:lnR>
                      <a:noFill/>
                    </a:lnR>
                    <a:lnT>
                      <a:noFill/>
                    </a:lnT>
                    <a:lnB>
                      <a:noFill/>
                    </a:lnB>
                    <a:solidFill>
                      <a:srgbClr val="C6EFCE"/>
                    </a:solidFill>
                  </a:tcPr>
                </a:tc>
                <a:tc>
                  <a:txBody>
                    <a:bodyPr/>
                    <a:lstStyle/>
                    <a:p>
                      <a:pPr algn="r" fontAlgn="b"/>
                      <a:r>
                        <a:rPr lang="es-419" sz="800" b="0" i="0" u="none" strike="noStrike" dirty="0">
                          <a:solidFill>
                            <a:srgbClr val="006100"/>
                          </a:solidFill>
                          <a:effectLst/>
                          <a:latin typeface="Calibri" panose="020F0502020204030204" pitchFamily="34" charset="0"/>
                        </a:rPr>
                        <a:t>-61%</a:t>
                      </a:r>
                    </a:p>
                  </a:txBody>
                  <a:tcPr marL="6916" marR="6916" marT="6916" marB="0" anchor="b">
                    <a:lnL>
                      <a:noFill/>
                    </a:lnL>
                    <a:lnR>
                      <a:noFill/>
                    </a:lnR>
                    <a:lnT>
                      <a:noFill/>
                    </a:lnT>
                    <a:lnB>
                      <a:noFill/>
                    </a:lnB>
                    <a:solidFill>
                      <a:srgbClr val="C6EFCE"/>
                    </a:solidFill>
                  </a:tcPr>
                </a:tc>
                <a:extLst>
                  <a:ext uri="{0D108BD9-81ED-4DB2-BD59-A6C34878D82A}">
                    <a16:rowId xmlns:a16="http://schemas.microsoft.com/office/drawing/2014/main" val="1843067050"/>
                  </a:ext>
                </a:extLst>
              </a:tr>
            </a:tbl>
          </a:graphicData>
        </a:graphic>
      </p:graphicFrame>
    </p:spTree>
    <p:extLst>
      <p:ext uri="{BB962C8B-B14F-4D97-AF65-F5344CB8AC3E}">
        <p14:creationId xmlns:p14="http://schemas.microsoft.com/office/powerpoint/2010/main" val="2870280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902389" y="1862213"/>
            <a:ext cx="2034696" cy="3785652"/>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La frecuencia de los homicidios durante el 2020 ha disminuido un 9</a:t>
            </a:r>
            <a:r>
              <a:rPr lang="es-ES_tradnl" sz="1600" b="1" dirty="0"/>
              <a:t>%</a:t>
            </a:r>
            <a:r>
              <a:rPr lang="es-ES_tradnl" sz="1600" dirty="0"/>
              <a:t> con respecto al mismo periodo de tiempo del año anterior. </a:t>
            </a:r>
          </a:p>
          <a:p>
            <a:pPr marL="285750" indent="-285750" algn="just">
              <a:buClr>
                <a:srgbClr val="F5B02B"/>
              </a:buClr>
              <a:buFont typeface="Arial" panose="020B0604020202020204" pitchFamily="34" charset="0"/>
              <a:buChar char="•"/>
            </a:pPr>
            <a:endParaRPr lang="es-ES_tradnl" sz="1600" dirty="0"/>
          </a:p>
          <a:p>
            <a:pPr marL="285750" indent="-285750" algn="just">
              <a:buClr>
                <a:srgbClr val="F5B02B"/>
              </a:buClr>
              <a:buFont typeface="Arial" panose="020B0604020202020204" pitchFamily="34" charset="0"/>
              <a:buChar char="•"/>
            </a:pPr>
            <a:r>
              <a:rPr lang="es-ES_tradnl" sz="1600" dirty="0"/>
              <a:t>El pico más alto de homicidios en la ciudad ocurrió el 21 de marzo tras los disturbios en la cárcel La Modelo.  </a:t>
            </a:r>
            <a:endParaRPr lang="es-ES_tradnl" sz="1600" dirty="0">
              <a:cs typeface="Calibri"/>
            </a:endParaRPr>
          </a:p>
        </p:txBody>
      </p:sp>
      <p:pic>
        <p:nvPicPr>
          <p:cNvPr id="7" name="Imagen 6">
            <a:extLst>
              <a:ext uri="{FF2B5EF4-FFF2-40B4-BE49-F238E27FC236}">
                <a16:creationId xmlns:a16="http://schemas.microsoft.com/office/drawing/2014/main" id="{28AA76AB-2750-184E-B45B-3CEF6EBBD994}"/>
              </a:ext>
            </a:extLst>
          </p:cNvPr>
          <p:cNvPicPr>
            <a:picLocks noChangeAspect="1"/>
          </p:cNvPicPr>
          <p:nvPr/>
        </p:nvPicPr>
        <p:blipFill>
          <a:blip r:embed="rId2"/>
          <a:stretch>
            <a:fillRect/>
          </a:stretch>
        </p:blipFill>
        <p:spPr>
          <a:xfrm>
            <a:off x="10721323" y="1364691"/>
            <a:ext cx="396828" cy="396828"/>
          </a:xfrm>
          <a:prstGeom prst="rect">
            <a:avLst/>
          </a:prstGeom>
        </p:spPr>
      </p:pic>
      <p:sp>
        <p:nvSpPr>
          <p:cNvPr id="3" name="TextBox 1">
            <a:extLst>
              <a:ext uri="{FF2B5EF4-FFF2-40B4-BE49-F238E27FC236}">
                <a16:creationId xmlns:a16="http://schemas.microsoft.com/office/drawing/2014/main" id="{71407F54-E0E1-463B-89C9-E93C09ECACD8}"/>
              </a:ext>
            </a:extLst>
          </p:cNvPr>
          <p:cNvSpPr txBox="1"/>
          <p:nvPr/>
        </p:nvSpPr>
        <p:spPr>
          <a:xfrm>
            <a:off x="756276" y="6287445"/>
            <a:ext cx="9786257" cy="661720"/>
          </a:xfrm>
          <a:prstGeom prst="rect">
            <a:avLst/>
          </a:prstGeom>
          <a:noFill/>
        </p:spPr>
        <p:txBody>
          <a:bodyPr wrap="square" rtlCol="0" anchor="t">
            <a:spAutoFit/>
          </a:bodyPr>
          <a:lstStyle/>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a:p>
            <a:endParaRPr lang="en-US" sz="900" b="1" dirty="0">
              <a:solidFill>
                <a:srgbClr val="002060"/>
              </a:solidFill>
            </a:endParaRPr>
          </a:p>
          <a:p>
            <a:endParaRPr lang="en-US" sz="1000" b="1" dirty="0">
              <a:solidFill>
                <a:srgbClr val="002060"/>
              </a:solidFill>
            </a:endParaRPr>
          </a:p>
        </p:txBody>
      </p:sp>
      <p:pic>
        <p:nvPicPr>
          <p:cNvPr id="16" name="Imagen 15">
            <a:extLst>
              <a:ext uri="{FF2B5EF4-FFF2-40B4-BE49-F238E27FC236}">
                <a16:creationId xmlns:a16="http://schemas.microsoft.com/office/drawing/2014/main" id="{6A26FD34-EC33-314B-A632-54E07CED2968}"/>
              </a:ext>
            </a:extLst>
          </p:cNvPr>
          <p:cNvPicPr>
            <a:picLocks noChangeAspect="1"/>
          </p:cNvPicPr>
          <p:nvPr/>
        </p:nvPicPr>
        <p:blipFill>
          <a:blip r:embed="rId3"/>
          <a:stretch>
            <a:fillRect/>
          </a:stretch>
        </p:blipFill>
        <p:spPr>
          <a:xfrm>
            <a:off x="756276" y="1948516"/>
            <a:ext cx="8892261" cy="3508219"/>
          </a:xfrm>
          <a:prstGeom prst="rect">
            <a:avLst/>
          </a:prstGeom>
        </p:spPr>
      </p:pic>
    </p:spTree>
    <p:extLst>
      <p:ext uri="{BB962C8B-B14F-4D97-AF65-F5344CB8AC3E}">
        <p14:creationId xmlns:p14="http://schemas.microsoft.com/office/powerpoint/2010/main" val="1883465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601200" y="2029711"/>
            <a:ext cx="2590800" cy="2554545"/>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La frecuencia de los delitos sexuales durante el 2020</a:t>
            </a:r>
            <a:r>
              <a:rPr lang="es-ES_tradnl" sz="1600" b="1" dirty="0"/>
              <a:t> ha presentado un descenso del </a:t>
            </a:r>
            <a:r>
              <a:rPr lang="es-ES_tradnl" sz="1600" dirty="0"/>
              <a:t>38% y salvo el periodo anterior a la alerta amarilla decretada en Bogotá, se ha mantenido por debajo del comportamiento del 2019. </a:t>
            </a:r>
          </a:p>
        </p:txBody>
      </p:sp>
      <p:pic>
        <p:nvPicPr>
          <p:cNvPr id="6" name="Imagen 5">
            <a:extLst>
              <a:ext uri="{FF2B5EF4-FFF2-40B4-BE49-F238E27FC236}">
                <a16:creationId xmlns:a16="http://schemas.microsoft.com/office/drawing/2014/main" id="{22B64488-86C5-A848-9878-70AF08547900}"/>
              </a:ext>
            </a:extLst>
          </p:cNvPr>
          <p:cNvPicPr>
            <a:picLocks noChangeAspect="1"/>
          </p:cNvPicPr>
          <p:nvPr/>
        </p:nvPicPr>
        <p:blipFill>
          <a:blip r:embed="rId2"/>
          <a:stretch>
            <a:fillRect/>
          </a:stretch>
        </p:blipFill>
        <p:spPr>
          <a:xfrm>
            <a:off x="10714847" y="1463493"/>
            <a:ext cx="396828" cy="396828"/>
          </a:xfrm>
          <a:prstGeom prst="rect">
            <a:avLst/>
          </a:prstGeom>
        </p:spPr>
      </p:pic>
      <p:sp>
        <p:nvSpPr>
          <p:cNvPr id="3" name="TextBox 1">
            <a:extLst>
              <a:ext uri="{FF2B5EF4-FFF2-40B4-BE49-F238E27FC236}">
                <a16:creationId xmlns:a16="http://schemas.microsoft.com/office/drawing/2014/main" id="{B775B0C2-E0E7-4231-8C57-110134EFD99D}"/>
              </a:ext>
            </a:extLst>
          </p:cNvPr>
          <p:cNvSpPr txBox="1"/>
          <p:nvPr/>
        </p:nvSpPr>
        <p:spPr>
          <a:xfrm>
            <a:off x="561404" y="5855170"/>
            <a:ext cx="9786257" cy="661720"/>
          </a:xfrm>
          <a:prstGeom prst="rect">
            <a:avLst/>
          </a:prstGeom>
          <a:noFill/>
        </p:spPr>
        <p:txBody>
          <a:bodyPr wrap="square" rtlCol="0" anchor="t">
            <a:spAutoFit/>
          </a:bodyPr>
          <a:lstStyle/>
          <a:p>
            <a:pPr algn="just"/>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a:p>
            <a:pPr algn="just"/>
            <a:endParaRPr lang="en-US" sz="900" b="1" dirty="0">
              <a:solidFill>
                <a:srgbClr val="002060"/>
              </a:solidFill>
            </a:endParaRPr>
          </a:p>
          <a:p>
            <a:pPr algn="just"/>
            <a:endParaRPr lang="en-US" sz="1000" b="1" dirty="0">
              <a:solidFill>
                <a:srgbClr val="002060"/>
              </a:solidFill>
            </a:endParaRPr>
          </a:p>
        </p:txBody>
      </p:sp>
      <p:pic>
        <p:nvPicPr>
          <p:cNvPr id="2" name="Imagen 1">
            <a:extLst>
              <a:ext uri="{FF2B5EF4-FFF2-40B4-BE49-F238E27FC236}">
                <a16:creationId xmlns:a16="http://schemas.microsoft.com/office/drawing/2014/main" id="{C5B3F4C7-F927-524B-A8E3-A49CBFFE06EC}"/>
              </a:ext>
            </a:extLst>
          </p:cNvPr>
          <p:cNvPicPr>
            <a:picLocks noChangeAspect="1"/>
          </p:cNvPicPr>
          <p:nvPr/>
        </p:nvPicPr>
        <p:blipFill>
          <a:blip r:embed="rId3"/>
          <a:stretch>
            <a:fillRect/>
          </a:stretch>
        </p:blipFill>
        <p:spPr>
          <a:xfrm>
            <a:off x="752838" y="1660275"/>
            <a:ext cx="9095481" cy="3714869"/>
          </a:xfrm>
          <a:prstGeom prst="rect">
            <a:avLst/>
          </a:prstGeom>
        </p:spPr>
      </p:pic>
    </p:spTree>
    <p:extLst>
      <p:ext uri="{BB962C8B-B14F-4D97-AF65-F5344CB8AC3E}">
        <p14:creationId xmlns:p14="http://schemas.microsoft.com/office/powerpoint/2010/main" val="426559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2318818" y="5309581"/>
            <a:ext cx="7668197" cy="1077218"/>
          </a:xfrm>
          <a:prstGeom prst="rect">
            <a:avLst/>
          </a:prstGeom>
          <a:noFill/>
        </p:spPr>
        <p:txBody>
          <a:bodyPr wrap="square" rtlCol="0" anchor="t">
            <a:spAutoFit/>
          </a:bodyPr>
          <a:lstStyle/>
          <a:p>
            <a:pPr marL="285750" indent="-285750" algn="just">
              <a:buFont typeface="Arial" panose="020B0604020202020204" pitchFamily="34" charset="0"/>
              <a:buChar char="•"/>
            </a:pPr>
            <a:r>
              <a:rPr lang="es-ES_tradnl" sz="1600" dirty="0"/>
              <a:t>A pesar de que la violencia intrafamiliar </a:t>
            </a:r>
            <a:r>
              <a:rPr lang="es-ES_tradnl" sz="1600" b="1" dirty="0"/>
              <a:t>ha aumentado </a:t>
            </a:r>
            <a:r>
              <a:rPr lang="es-ES_tradnl" sz="1600" dirty="0"/>
              <a:t>en 12 localidades de la ciudad para todo el periodo estudiado, </a:t>
            </a:r>
            <a:r>
              <a:rPr lang="es-ES_tradnl" sz="1600" b="1" dirty="0"/>
              <a:t>la frecuencia ha disminuido para los meses de marzo, abril y mayo, especialmente a partir de las medidas impuestas por los gobiernos nacional y distrital.</a:t>
            </a:r>
            <a:endParaRPr lang="es-ES_tradnl" sz="1600" dirty="0">
              <a:cs typeface="Calibri"/>
            </a:endParaRPr>
          </a:p>
        </p:txBody>
      </p:sp>
      <p:pic>
        <p:nvPicPr>
          <p:cNvPr id="9" name="Imagen 8">
            <a:extLst>
              <a:ext uri="{FF2B5EF4-FFF2-40B4-BE49-F238E27FC236}">
                <a16:creationId xmlns:a16="http://schemas.microsoft.com/office/drawing/2014/main" id="{2F09C5D9-FB3B-AE40-937B-99C97A8BE502}"/>
              </a:ext>
            </a:extLst>
          </p:cNvPr>
          <p:cNvPicPr>
            <a:picLocks noChangeAspect="1"/>
          </p:cNvPicPr>
          <p:nvPr/>
        </p:nvPicPr>
        <p:blipFill>
          <a:blip r:embed="rId2"/>
          <a:stretch>
            <a:fillRect/>
          </a:stretch>
        </p:blipFill>
        <p:spPr>
          <a:xfrm>
            <a:off x="1819854" y="5574775"/>
            <a:ext cx="403082" cy="403082"/>
          </a:xfrm>
          <a:prstGeom prst="rect">
            <a:avLst/>
          </a:prstGeom>
        </p:spPr>
      </p:pic>
      <p:sp>
        <p:nvSpPr>
          <p:cNvPr id="3" name="TextBox 1">
            <a:extLst>
              <a:ext uri="{FF2B5EF4-FFF2-40B4-BE49-F238E27FC236}">
                <a16:creationId xmlns:a16="http://schemas.microsoft.com/office/drawing/2014/main" id="{A468421D-35A6-4BB6-81A4-22AB17BE8144}"/>
              </a:ext>
            </a:extLst>
          </p:cNvPr>
          <p:cNvSpPr txBox="1"/>
          <p:nvPr/>
        </p:nvSpPr>
        <p:spPr>
          <a:xfrm>
            <a:off x="846216" y="6386799"/>
            <a:ext cx="9786257" cy="369332"/>
          </a:xfrm>
          <a:prstGeom prst="rect">
            <a:avLst/>
          </a:prstGeom>
          <a:noFill/>
        </p:spPr>
        <p:txBody>
          <a:bodyPr wrap="square" rtlCol="0" anchor="t">
            <a:spAutoFit/>
          </a:bodyPr>
          <a:lstStyle/>
          <a:p>
            <a:pPr algn="just"/>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6" name="Imagen 5">
            <a:extLst>
              <a:ext uri="{FF2B5EF4-FFF2-40B4-BE49-F238E27FC236}">
                <a16:creationId xmlns:a16="http://schemas.microsoft.com/office/drawing/2014/main" id="{05D0C81C-43D2-AE47-A5F8-F254E001388D}"/>
              </a:ext>
            </a:extLst>
          </p:cNvPr>
          <p:cNvPicPr>
            <a:picLocks noChangeAspect="1"/>
          </p:cNvPicPr>
          <p:nvPr/>
        </p:nvPicPr>
        <p:blipFill>
          <a:blip r:embed="rId3"/>
          <a:stretch>
            <a:fillRect/>
          </a:stretch>
        </p:blipFill>
        <p:spPr>
          <a:xfrm>
            <a:off x="1249298" y="1308936"/>
            <a:ext cx="9516984" cy="3880437"/>
          </a:xfrm>
          <a:prstGeom prst="rect">
            <a:avLst/>
          </a:prstGeom>
        </p:spPr>
      </p:pic>
      <p:pic>
        <p:nvPicPr>
          <p:cNvPr id="7" name="Imagen 6">
            <a:extLst>
              <a:ext uri="{FF2B5EF4-FFF2-40B4-BE49-F238E27FC236}">
                <a16:creationId xmlns:a16="http://schemas.microsoft.com/office/drawing/2014/main" id="{22B64488-86C5-A848-9878-70AF08547900}"/>
              </a:ext>
            </a:extLst>
          </p:cNvPr>
          <p:cNvPicPr>
            <a:picLocks noChangeAspect="1"/>
          </p:cNvPicPr>
          <p:nvPr/>
        </p:nvPicPr>
        <p:blipFill>
          <a:blip r:embed="rId4"/>
          <a:stretch>
            <a:fillRect/>
          </a:stretch>
        </p:blipFill>
        <p:spPr>
          <a:xfrm>
            <a:off x="1423026" y="5574775"/>
            <a:ext cx="396828" cy="396828"/>
          </a:xfrm>
          <a:prstGeom prst="rect">
            <a:avLst/>
          </a:prstGeom>
        </p:spPr>
      </p:pic>
    </p:spTree>
    <p:extLst>
      <p:ext uri="{BB962C8B-B14F-4D97-AF65-F5344CB8AC3E}">
        <p14:creationId xmlns:p14="http://schemas.microsoft.com/office/powerpoint/2010/main" val="668293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llamadas óptimas y transferencias-</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870981" y="2171202"/>
            <a:ext cx="2005070" cy="2031325"/>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419" sz="1400" dirty="0"/>
              <a:t>El comportamiento de las llamadas transferidas a la línea 123 que son un subconjunto de las llamadas óptimas se ha mantenido constante durante la cuarentena nacional.</a:t>
            </a:r>
            <a:endParaRPr lang="es-ES_tradnl" sz="1100" dirty="0">
              <a:cs typeface="Calibri"/>
            </a:endParaRPr>
          </a:p>
        </p:txBody>
      </p:sp>
      <p:pic>
        <p:nvPicPr>
          <p:cNvPr id="9" name="Imagen 8">
            <a:extLst>
              <a:ext uri="{FF2B5EF4-FFF2-40B4-BE49-F238E27FC236}">
                <a16:creationId xmlns:a16="http://schemas.microsoft.com/office/drawing/2014/main" id="{D4ED5270-6639-9A41-9586-0BA951CF4730}"/>
              </a:ext>
            </a:extLst>
          </p:cNvPr>
          <p:cNvPicPr>
            <a:picLocks noChangeAspect="1"/>
          </p:cNvPicPr>
          <p:nvPr/>
        </p:nvPicPr>
        <p:blipFill>
          <a:blip r:embed="rId2"/>
          <a:stretch>
            <a:fillRect/>
          </a:stretch>
        </p:blipFill>
        <p:spPr>
          <a:xfrm>
            <a:off x="10671975" y="1647303"/>
            <a:ext cx="403082" cy="403082"/>
          </a:xfrm>
          <a:prstGeom prst="rect">
            <a:avLst/>
          </a:prstGeom>
        </p:spPr>
      </p:pic>
      <p:sp>
        <p:nvSpPr>
          <p:cNvPr id="4" name="TextBox 1">
            <a:extLst>
              <a:ext uri="{FF2B5EF4-FFF2-40B4-BE49-F238E27FC236}">
                <a16:creationId xmlns:a16="http://schemas.microsoft.com/office/drawing/2014/main" id="{851AB8C7-62DE-45F6-8963-1C6690092BD8}"/>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Cálculos propios con información de Línear Púrpura.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3" name="Imagen 2">
            <a:extLst>
              <a:ext uri="{FF2B5EF4-FFF2-40B4-BE49-F238E27FC236}">
                <a16:creationId xmlns:a16="http://schemas.microsoft.com/office/drawing/2014/main" id="{7C19A6A4-A52F-2846-9CAF-8E75903083F0}"/>
              </a:ext>
            </a:extLst>
          </p:cNvPr>
          <p:cNvPicPr>
            <a:picLocks noChangeAspect="1"/>
          </p:cNvPicPr>
          <p:nvPr/>
        </p:nvPicPr>
        <p:blipFill>
          <a:blip r:embed="rId3"/>
          <a:stretch>
            <a:fillRect/>
          </a:stretch>
        </p:blipFill>
        <p:spPr>
          <a:xfrm>
            <a:off x="814289" y="2050385"/>
            <a:ext cx="9056692" cy="3335207"/>
          </a:xfrm>
          <a:prstGeom prst="rect">
            <a:avLst/>
          </a:prstGeom>
        </p:spPr>
      </p:pic>
    </p:spTree>
    <p:extLst>
      <p:ext uri="{BB962C8B-B14F-4D97-AF65-F5344CB8AC3E}">
        <p14:creationId xmlns:p14="http://schemas.microsoft.com/office/powerpoint/2010/main" val="582738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atenciones asociadas con violencia-</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775732" y="1684961"/>
            <a:ext cx="2365408" cy="3970318"/>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dirty="0"/>
              <a:t>Las atenciones asociadas con violencia se han mantenido por encima de las atenciones asociadas con alerta de violencia a lo largo de todo el periodo estudiado. La diferencia entre atenciones asociadas con violencia y atenciones  asociadas con alertas de violencia  se incrementó ligeramente durante el Simulacro Vital y la Cuarentena Nacional, a partir de allí se ha mantenido por encima de manera sostenida.</a:t>
            </a:r>
            <a:endParaRPr lang="es-ES_tradnl" sz="1400" dirty="0">
              <a:cs typeface="Calibri"/>
            </a:endParaRPr>
          </a:p>
        </p:txBody>
      </p:sp>
      <p:pic>
        <p:nvPicPr>
          <p:cNvPr id="9" name="Imagen 8">
            <a:extLst>
              <a:ext uri="{FF2B5EF4-FFF2-40B4-BE49-F238E27FC236}">
                <a16:creationId xmlns:a16="http://schemas.microsoft.com/office/drawing/2014/main" id="{D4ED5270-6639-9A41-9586-0BA951CF4730}"/>
              </a:ext>
            </a:extLst>
          </p:cNvPr>
          <p:cNvPicPr>
            <a:picLocks noChangeAspect="1"/>
          </p:cNvPicPr>
          <p:nvPr/>
        </p:nvPicPr>
        <p:blipFill>
          <a:blip r:embed="rId2"/>
          <a:stretch>
            <a:fillRect/>
          </a:stretch>
        </p:blipFill>
        <p:spPr>
          <a:xfrm>
            <a:off x="10784543" y="1309599"/>
            <a:ext cx="403082" cy="403082"/>
          </a:xfrm>
          <a:prstGeom prst="rect">
            <a:avLst/>
          </a:prstGeom>
        </p:spPr>
      </p:pic>
      <p:sp>
        <p:nvSpPr>
          <p:cNvPr id="6" name="TextBox 1">
            <a:extLst>
              <a:ext uri="{FF2B5EF4-FFF2-40B4-BE49-F238E27FC236}">
                <a16:creationId xmlns:a16="http://schemas.microsoft.com/office/drawing/2014/main" id="{FEF83080-B8AB-4079-8734-DBF7D25CD31C}"/>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Cálculos propios con información de Línear Púrpura.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3" name="Imagen 2">
            <a:extLst>
              <a:ext uri="{FF2B5EF4-FFF2-40B4-BE49-F238E27FC236}">
                <a16:creationId xmlns:a16="http://schemas.microsoft.com/office/drawing/2014/main" id="{9AA4C4DC-A69D-2E43-B30C-268FFC1F2DF4}"/>
              </a:ext>
            </a:extLst>
          </p:cNvPr>
          <p:cNvPicPr>
            <a:picLocks noChangeAspect="1"/>
          </p:cNvPicPr>
          <p:nvPr/>
        </p:nvPicPr>
        <p:blipFill>
          <a:blip r:embed="rId3"/>
          <a:stretch>
            <a:fillRect/>
          </a:stretch>
        </p:blipFill>
        <p:spPr>
          <a:xfrm>
            <a:off x="1090951" y="1797050"/>
            <a:ext cx="8331200" cy="3263900"/>
          </a:xfrm>
          <a:prstGeom prst="rect">
            <a:avLst/>
          </a:prstGeom>
        </p:spPr>
      </p:pic>
    </p:spTree>
    <p:extLst>
      <p:ext uri="{BB962C8B-B14F-4D97-AF65-F5344CB8AC3E}">
        <p14:creationId xmlns:p14="http://schemas.microsoft.com/office/powerpoint/2010/main" val="203471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996068" y="5551655"/>
            <a:ext cx="9193777" cy="830997"/>
          </a:xfrm>
          <a:prstGeom prst="rect">
            <a:avLst/>
          </a:prstGeom>
          <a:noFill/>
        </p:spPr>
        <p:txBody>
          <a:bodyPr wrap="square" rtlCol="0" anchor="t">
            <a:spAutoFit/>
          </a:bodyPr>
          <a:lstStyle/>
          <a:p>
            <a:pPr marL="285750" indent="-285750">
              <a:buClr>
                <a:srgbClr val="F5B02B"/>
              </a:buClr>
              <a:buFont typeface="Arial" panose="020B0604020202020204" pitchFamily="34" charset="0"/>
              <a:buChar char="•"/>
            </a:pPr>
            <a:r>
              <a:rPr lang="es-ES_tradnl" sz="1600"/>
              <a:t>La frecuencia de las lesiones personales en la ciudad, durante lo corrido del año 2020, ha disminuido de manera sostenida. Sin embargo, se evidencia un ligero aumento en el número de lesiones en lo que va corrido de cuarentena nacional</a:t>
            </a:r>
            <a:r>
              <a:rPr lang="es-ES_tradnl" sz="1600" b="1"/>
              <a:t>. </a:t>
            </a:r>
          </a:p>
        </p:txBody>
      </p:sp>
      <p:pic>
        <p:nvPicPr>
          <p:cNvPr id="7" name="Imagen 6">
            <a:extLst>
              <a:ext uri="{FF2B5EF4-FFF2-40B4-BE49-F238E27FC236}">
                <a16:creationId xmlns:a16="http://schemas.microsoft.com/office/drawing/2014/main" id="{ACEE298B-AE18-5146-A092-DBE544A160CE}"/>
              </a:ext>
            </a:extLst>
          </p:cNvPr>
          <p:cNvPicPr>
            <a:picLocks noChangeAspect="1"/>
          </p:cNvPicPr>
          <p:nvPr/>
        </p:nvPicPr>
        <p:blipFill>
          <a:blip r:embed="rId2"/>
          <a:stretch>
            <a:fillRect/>
          </a:stretch>
        </p:blipFill>
        <p:spPr>
          <a:xfrm>
            <a:off x="1318821" y="5640864"/>
            <a:ext cx="396828" cy="396828"/>
          </a:xfrm>
          <a:prstGeom prst="rect">
            <a:avLst/>
          </a:prstGeom>
        </p:spPr>
      </p:pic>
      <p:sp>
        <p:nvSpPr>
          <p:cNvPr id="3" name="TextBox 1">
            <a:extLst>
              <a:ext uri="{FF2B5EF4-FFF2-40B4-BE49-F238E27FC236}">
                <a16:creationId xmlns:a16="http://schemas.microsoft.com/office/drawing/2014/main" id="{7862FBF5-9E6A-4838-9A30-E54EB7E2DA9B}"/>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6" name="Imagen 5">
            <a:extLst>
              <a:ext uri="{FF2B5EF4-FFF2-40B4-BE49-F238E27FC236}">
                <a16:creationId xmlns:a16="http://schemas.microsoft.com/office/drawing/2014/main" id="{55E2B645-8EE9-C24C-B652-E06FC4B3397C}"/>
              </a:ext>
            </a:extLst>
          </p:cNvPr>
          <p:cNvPicPr>
            <a:picLocks noChangeAspect="1"/>
          </p:cNvPicPr>
          <p:nvPr/>
        </p:nvPicPr>
        <p:blipFill>
          <a:blip r:embed="rId3"/>
          <a:stretch>
            <a:fillRect/>
          </a:stretch>
        </p:blipFill>
        <p:spPr>
          <a:xfrm>
            <a:off x="1499111" y="1223787"/>
            <a:ext cx="9193777" cy="4302044"/>
          </a:xfrm>
          <a:prstGeom prst="rect">
            <a:avLst/>
          </a:prstGeom>
        </p:spPr>
      </p:pic>
    </p:spTree>
    <p:extLst>
      <p:ext uri="{BB962C8B-B14F-4D97-AF65-F5344CB8AC3E}">
        <p14:creationId xmlns:p14="http://schemas.microsoft.com/office/powerpoint/2010/main" val="3961427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868830" y="1554262"/>
            <a:ext cx="2025761" cy="4031873"/>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La frecuencia de los hurtos a personas en la ciudad en el año 2020 ha disminuido en un </a:t>
            </a:r>
            <a:r>
              <a:rPr lang="es-ES_tradnl" sz="1600" b="1" dirty="0"/>
              <a:t>34% </a:t>
            </a:r>
            <a:r>
              <a:rPr lang="es-ES_tradnl" sz="1600" dirty="0"/>
              <a:t>con respecto al mismo periodo del 2019. En particular, la tendencia ha bajado desde el Simulacro Vital decretado por la Alcaldesa Mayor el 20 de marzo. </a:t>
            </a:r>
          </a:p>
        </p:txBody>
      </p:sp>
      <p:pic>
        <p:nvPicPr>
          <p:cNvPr id="7" name="Imagen 6">
            <a:extLst>
              <a:ext uri="{FF2B5EF4-FFF2-40B4-BE49-F238E27FC236}">
                <a16:creationId xmlns:a16="http://schemas.microsoft.com/office/drawing/2014/main" id="{D105927D-F4ED-D241-B2A1-E8DC33EE2DD0}"/>
              </a:ext>
            </a:extLst>
          </p:cNvPr>
          <p:cNvPicPr>
            <a:picLocks noChangeAspect="1"/>
          </p:cNvPicPr>
          <p:nvPr/>
        </p:nvPicPr>
        <p:blipFill>
          <a:blip r:embed="rId2"/>
          <a:stretch>
            <a:fillRect/>
          </a:stretch>
        </p:blipFill>
        <p:spPr>
          <a:xfrm>
            <a:off x="10683296" y="1034771"/>
            <a:ext cx="396828" cy="396828"/>
          </a:xfrm>
          <a:prstGeom prst="rect">
            <a:avLst/>
          </a:prstGeom>
        </p:spPr>
      </p:pic>
      <p:sp>
        <p:nvSpPr>
          <p:cNvPr id="3" name="TextBox 1">
            <a:extLst>
              <a:ext uri="{FF2B5EF4-FFF2-40B4-BE49-F238E27FC236}">
                <a16:creationId xmlns:a16="http://schemas.microsoft.com/office/drawing/2014/main" id="{A62F2E00-4B77-4B10-91E9-EA8065C15002}"/>
              </a:ext>
            </a:extLst>
          </p:cNvPr>
          <p:cNvSpPr txBox="1"/>
          <p:nvPr/>
        </p:nvSpPr>
        <p:spPr>
          <a:xfrm>
            <a:off x="726296" y="5586135"/>
            <a:ext cx="9786257" cy="369332"/>
          </a:xfrm>
          <a:prstGeom prst="rect">
            <a:avLst/>
          </a:prstGeom>
          <a:noFill/>
        </p:spPr>
        <p:txBody>
          <a:bodyPr wrap="square" rtlCol="0" anchor="t">
            <a:spAutoFit/>
          </a:bodyPr>
          <a:lstStyle/>
          <a:p>
            <a:pPr algn="just"/>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10" name="Imagen 9">
            <a:extLst>
              <a:ext uri="{FF2B5EF4-FFF2-40B4-BE49-F238E27FC236}">
                <a16:creationId xmlns:a16="http://schemas.microsoft.com/office/drawing/2014/main" id="{2B545F3F-BE4C-C542-8D4D-76AAFF9B3A45}"/>
              </a:ext>
            </a:extLst>
          </p:cNvPr>
          <p:cNvPicPr>
            <a:picLocks noChangeAspect="1"/>
          </p:cNvPicPr>
          <p:nvPr/>
        </p:nvPicPr>
        <p:blipFill>
          <a:blip r:embed="rId3"/>
          <a:stretch>
            <a:fillRect/>
          </a:stretch>
        </p:blipFill>
        <p:spPr>
          <a:xfrm>
            <a:off x="397579" y="1554262"/>
            <a:ext cx="9542489" cy="3652563"/>
          </a:xfrm>
          <a:prstGeom prst="rect">
            <a:avLst/>
          </a:prstGeom>
        </p:spPr>
      </p:pic>
    </p:spTree>
    <p:extLst>
      <p:ext uri="{BB962C8B-B14F-4D97-AF65-F5344CB8AC3E}">
        <p14:creationId xmlns:p14="http://schemas.microsoft.com/office/powerpoint/2010/main" val="3098014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839215" y="2000313"/>
            <a:ext cx="2126044" cy="3539430"/>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dirty="0"/>
              <a:t>Aunque el hurto a bicicletas ha disminuido en la ciudad en un </a:t>
            </a:r>
            <a:r>
              <a:rPr lang="es-ES_tradnl" sz="1400" b="1" dirty="0"/>
              <a:t>11% </a:t>
            </a:r>
            <a:r>
              <a:rPr lang="es-ES_tradnl" sz="1400" dirty="0"/>
              <a:t>con respecto al mismo periodo del año anterior, desde que se decretó la cuarentena nacional la frecuencia ha aumentado. Lo anterior se puede explicar, en parte, por el uso extensivo de la bicicleta como medio de transporte durante la emergencia. </a:t>
            </a:r>
          </a:p>
        </p:txBody>
      </p:sp>
      <p:pic>
        <p:nvPicPr>
          <p:cNvPr id="7" name="Imagen 6">
            <a:extLst>
              <a:ext uri="{FF2B5EF4-FFF2-40B4-BE49-F238E27FC236}">
                <a16:creationId xmlns:a16="http://schemas.microsoft.com/office/drawing/2014/main" id="{F787D328-D28A-B549-8D88-B0484EEE8713}"/>
              </a:ext>
            </a:extLst>
          </p:cNvPr>
          <p:cNvPicPr>
            <a:picLocks noChangeAspect="1"/>
          </p:cNvPicPr>
          <p:nvPr/>
        </p:nvPicPr>
        <p:blipFill>
          <a:blip r:embed="rId2"/>
          <a:stretch>
            <a:fillRect/>
          </a:stretch>
        </p:blipFill>
        <p:spPr>
          <a:xfrm>
            <a:off x="10653649" y="1581018"/>
            <a:ext cx="396828" cy="396828"/>
          </a:xfrm>
          <a:prstGeom prst="rect">
            <a:avLst/>
          </a:prstGeom>
        </p:spPr>
      </p:pic>
      <p:sp>
        <p:nvSpPr>
          <p:cNvPr id="3" name="TextBox 1">
            <a:extLst>
              <a:ext uri="{FF2B5EF4-FFF2-40B4-BE49-F238E27FC236}">
                <a16:creationId xmlns:a16="http://schemas.microsoft.com/office/drawing/2014/main" id="{EC7BD1F9-5C02-4040-BACD-9836BCEF7B6E}"/>
              </a:ext>
            </a:extLst>
          </p:cNvPr>
          <p:cNvSpPr txBox="1"/>
          <p:nvPr/>
        </p:nvSpPr>
        <p:spPr>
          <a:xfrm>
            <a:off x="569627" y="5702118"/>
            <a:ext cx="9786257" cy="369332"/>
          </a:xfrm>
          <a:prstGeom prst="rect">
            <a:avLst/>
          </a:prstGeom>
          <a:noFill/>
        </p:spPr>
        <p:txBody>
          <a:bodyPr wrap="square" rtlCol="0" anchor="t">
            <a:spAutoFit/>
          </a:bodyPr>
          <a:lstStyle/>
          <a:p>
            <a:pPr algn="just"/>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6" name="Imagen 5">
            <a:extLst>
              <a:ext uri="{FF2B5EF4-FFF2-40B4-BE49-F238E27FC236}">
                <a16:creationId xmlns:a16="http://schemas.microsoft.com/office/drawing/2014/main" id="{55ACA3E7-E534-BC4D-9482-2A98220B93D3}"/>
              </a:ext>
            </a:extLst>
          </p:cNvPr>
          <p:cNvPicPr>
            <a:picLocks noChangeAspect="1"/>
          </p:cNvPicPr>
          <p:nvPr/>
        </p:nvPicPr>
        <p:blipFill>
          <a:blip r:embed="rId3"/>
          <a:stretch>
            <a:fillRect/>
          </a:stretch>
        </p:blipFill>
        <p:spPr>
          <a:xfrm>
            <a:off x="226741" y="1503126"/>
            <a:ext cx="9786257" cy="3967780"/>
          </a:xfrm>
          <a:prstGeom prst="rect">
            <a:avLst/>
          </a:prstGeom>
        </p:spPr>
      </p:pic>
      <p:pic>
        <p:nvPicPr>
          <p:cNvPr id="9" name="Imagen 8">
            <a:extLst>
              <a:ext uri="{FF2B5EF4-FFF2-40B4-BE49-F238E27FC236}">
                <a16:creationId xmlns:a16="http://schemas.microsoft.com/office/drawing/2014/main" id="{D4ED5270-6639-9A41-9586-0BA951CF4730}"/>
              </a:ext>
            </a:extLst>
          </p:cNvPr>
          <p:cNvPicPr>
            <a:picLocks noChangeAspect="1"/>
          </p:cNvPicPr>
          <p:nvPr/>
        </p:nvPicPr>
        <p:blipFill>
          <a:blip r:embed="rId4"/>
          <a:stretch>
            <a:fillRect/>
          </a:stretch>
        </p:blipFill>
        <p:spPr>
          <a:xfrm>
            <a:off x="11050477" y="1574764"/>
            <a:ext cx="403082" cy="403082"/>
          </a:xfrm>
          <a:prstGeom prst="rect">
            <a:avLst/>
          </a:prstGeom>
        </p:spPr>
      </p:pic>
    </p:spTree>
    <p:extLst>
      <p:ext uri="{BB962C8B-B14F-4D97-AF65-F5344CB8AC3E}">
        <p14:creationId xmlns:p14="http://schemas.microsoft.com/office/powerpoint/2010/main" val="2214102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935738" y="2022577"/>
            <a:ext cx="2029522" cy="3539430"/>
          </a:xfrm>
          <a:prstGeom prst="rect">
            <a:avLst/>
          </a:prstGeom>
          <a:noFill/>
        </p:spPr>
        <p:txBody>
          <a:bodyPr wrap="square" rtlCol="0">
            <a:spAutoFit/>
          </a:bodyPr>
          <a:lstStyle/>
          <a:p>
            <a:pPr marL="285750" indent="-285750" algn="just">
              <a:buClr>
                <a:srgbClr val="F5B02B"/>
              </a:buClr>
              <a:buFont typeface="Arial" panose="020B0604020202020204" pitchFamily="34" charset="0"/>
              <a:buChar char="•"/>
            </a:pPr>
            <a:r>
              <a:rPr lang="es-ES_tradnl" sz="1600" dirty="0"/>
              <a:t>El hurto a celular ha disminuido en un </a:t>
            </a:r>
            <a:r>
              <a:rPr lang="es-ES_tradnl" sz="1600" b="1" dirty="0"/>
              <a:t>26%</a:t>
            </a:r>
            <a:r>
              <a:rPr lang="es-ES_tradnl" sz="1600" dirty="0"/>
              <a:t> en la ciudad con respecto al mismo periodo del año anterior. En particular, la frecuencia ha disminuido desde que la Alcaldesa Mayor decretó el Simulacro Vital el 20 de marzo. </a:t>
            </a:r>
          </a:p>
        </p:txBody>
      </p:sp>
      <p:pic>
        <p:nvPicPr>
          <p:cNvPr id="7" name="Imagen 6">
            <a:extLst>
              <a:ext uri="{FF2B5EF4-FFF2-40B4-BE49-F238E27FC236}">
                <a16:creationId xmlns:a16="http://schemas.microsoft.com/office/drawing/2014/main" id="{CA972A46-FD23-B145-889A-F29713CF0BE2}"/>
              </a:ext>
            </a:extLst>
          </p:cNvPr>
          <p:cNvPicPr>
            <a:picLocks noChangeAspect="1"/>
          </p:cNvPicPr>
          <p:nvPr/>
        </p:nvPicPr>
        <p:blipFill>
          <a:blip r:embed="rId2"/>
          <a:stretch>
            <a:fillRect/>
          </a:stretch>
        </p:blipFill>
        <p:spPr>
          <a:xfrm>
            <a:off x="10667384" y="1481019"/>
            <a:ext cx="396828" cy="396828"/>
          </a:xfrm>
          <a:prstGeom prst="rect">
            <a:avLst/>
          </a:prstGeom>
        </p:spPr>
      </p:pic>
      <p:sp>
        <p:nvSpPr>
          <p:cNvPr id="3" name="TextBox 1">
            <a:extLst>
              <a:ext uri="{FF2B5EF4-FFF2-40B4-BE49-F238E27FC236}">
                <a16:creationId xmlns:a16="http://schemas.microsoft.com/office/drawing/2014/main" id="{C9BDF0EC-8A32-437F-B6CE-F53AD58A05E9}"/>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6" name="Imagen 5">
            <a:extLst>
              <a:ext uri="{FF2B5EF4-FFF2-40B4-BE49-F238E27FC236}">
                <a16:creationId xmlns:a16="http://schemas.microsoft.com/office/drawing/2014/main" id="{DBB40606-ED43-C443-AE0C-F6C89E4C6AF3}"/>
              </a:ext>
            </a:extLst>
          </p:cNvPr>
          <p:cNvPicPr>
            <a:picLocks noChangeAspect="1"/>
          </p:cNvPicPr>
          <p:nvPr/>
        </p:nvPicPr>
        <p:blipFill>
          <a:blip r:embed="rId3"/>
          <a:stretch>
            <a:fillRect/>
          </a:stretch>
        </p:blipFill>
        <p:spPr>
          <a:xfrm>
            <a:off x="397579" y="2022577"/>
            <a:ext cx="9638998" cy="3539429"/>
          </a:xfrm>
          <a:prstGeom prst="rect">
            <a:avLst/>
          </a:prstGeom>
        </p:spPr>
      </p:pic>
    </p:spTree>
    <p:extLst>
      <p:ext uri="{BB962C8B-B14F-4D97-AF65-F5344CB8AC3E}">
        <p14:creationId xmlns:p14="http://schemas.microsoft.com/office/powerpoint/2010/main" val="3515381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E7023BD-0144-A041-8DB9-32DAF010D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p:nvPr>
        </p:nvSpPr>
        <p:spPr>
          <a:xfrm>
            <a:off x="0" y="5719467"/>
            <a:ext cx="12192000" cy="848602"/>
          </a:xfrm>
          <a:solidFill>
            <a:srgbClr val="F5B02B">
              <a:alpha val="60000"/>
            </a:srgbClr>
          </a:solidFill>
        </p:spPr>
        <p:txBody>
          <a:bodyPr>
            <a:noAutofit/>
          </a:bodyPr>
          <a:lstStyle/>
          <a:p>
            <a:pPr algn="ctr"/>
            <a:r>
              <a:rPr lang="es-US" sz="4800" b="0" cap="none" dirty="0">
                <a:solidFill>
                  <a:schemeClr val="bg1"/>
                </a:solidFill>
                <a:latin typeface="Tahoma" panose="020B0604030504040204" pitchFamily="34" charset="0"/>
                <a:ea typeface="Tahoma" panose="020B0604030504040204" pitchFamily="34" charset="0"/>
                <a:cs typeface="Tahoma" panose="020B0604030504040204" pitchFamily="34" charset="0"/>
              </a:rPr>
              <a:t>Puesto de Mando Unificado</a:t>
            </a:r>
          </a:p>
        </p:txBody>
      </p:sp>
      <p:pic>
        <p:nvPicPr>
          <p:cNvPr id="6" name="Imagen 5" descr="Formato PPT 4.3_3.png">
            <a:extLst>
              <a:ext uri="{FF2B5EF4-FFF2-40B4-BE49-F238E27FC236}">
                <a16:creationId xmlns:a16="http://schemas.microsoft.com/office/drawing/2014/main" id="{37BEA9CC-7ED6-B544-944B-A84C89D6C9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92476"/>
          <a:stretch/>
        </p:blipFill>
        <p:spPr>
          <a:xfrm>
            <a:off x="0" y="0"/>
            <a:ext cx="829853" cy="6858000"/>
          </a:xfrm>
          <a:prstGeom prst="rect">
            <a:avLst/>
          </a:prstGeom>
        </p:spPr>
      </p:pic>
    </p:spTree>
    <p:extLst>
      <p:ext uri="{BB962C8B-B14F-4D97-AF65-F5344CB8AC3E}">
        <p14:creationId xmlns:p14="http://schemas.microsoft.com/office/powerpoint/2010/main" val="2642346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756716" y="2509660"/>
            <a:ext cx="2196789" cy="3046988"/>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En lo que va corrido del año 2020 el hurto a comercio ha disminuido </a:t>
            </a:r>
            <a:r>
              <a:rPr lang="es-ES_tradnl" sz="1600" b="1" dirty="0"/>
              <a:t> </a:t>
            </a:r>
            <a:r>
              <a:rPr lang="es-ES_tradnl" sz="1600" dirty="0"/>
              <a:t>con respecto al mismo periodo del año anterior.  Desde la declaratoria de alerta amarilla el 12 de marzo la frecuencia del delito ha disminuido. </a:t>
            </a:r>
          </a:p>
        </p:txBody>
      </p:sp>
      <p:pic>
        <p:nvPicPr>
          <p:cNvPr id="6" name="Imagen 5">
            <a:extLst>
              <a:ext uri="{FF2B5EF4-FFF2-40B4-BE49-F238E27FC236}">
                <a16:creationId xmlns:a16="http://schemas.microsoft.com/office/drawing/2014/main" id="{A9AEEC66-FC8F-3647-9EC5-ACCD892E5A59}"/>
              </a:ext>
            </a:extLst>
          </p:cNvPr>
          <p:cNvPicPr>
            <a:picLocks noChangeAspect="1"/>
          </p:cNvPicPr>
          <p:nvPr/>
        </p:nvPicPr>
        <p:blipFill>
          <a:blip r:embed="rId2"/>
          <a:stretch>
            <a:fillRect/>
          </a:stretch>
        </p:blipFill>
        <p:spPr>
          <a:xfrm>
            <a:off x="10656696" y="1947804"/>
            <a:ext cx="396828" cy="396828"/>
          </a:xfrm>
          <a:prstGeom prst="rect">
            <a:avLst/>
          </a:prstGeom>
        </p:spPr>
      </p:pic>
      <p:sp>
        <p:nvSpPr>
          <p:cNvPr id="3" name="TextBox 1">
            <a:extLst>
              <a:ext uri="{FF2B5EF4-FFF2-40B4-BE49-F238E27FC236}">
                <a16:creationId xmlns:a16="http://schemas.microsoft.com/office/drawing/2014/main" id="{D8668AAC-5C5E-4953-9AB1-4FD53E8A1CF9}"/>
              </a:ext>
            </a:extLst>
          </p:cNvPr>
          <p:cNvSpPr txBox="1"/>
          <p:nvPr/>
        </p:nvSpPr>
        <p:spPr>
          <a:xfrm>
            <a:off x="546414" y="5773867"/>
            <a:ext cx="9786257" cy="369332"/>
          </a:xfrm>
          <a:prstGeom prst="rect">
            <a:avLst/>
          </a:prstGeom>
          <a:noFill/>
        </p:spPr>
        <p:txBody>
          <a:bodyPr wrap="square" rtlCol="0" anchor="t">
            <a:spAutoFit/>
          </a:bodyPr>
          <a:lstStyle/>
          <a:p>
            <a:pPr algn="just"/>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7" name="Imagen 6">
            <a:extLst>
              <a:ext uri="{FF2B5EF4-FFF2-40B4-BE49-F238E27FC236}">
                <a16:creationId xmlns:a16="http://schemas.microsoft.com/office/drawing/2014/main" id="{5DBCF07C-DAD2-8343-88CD-E9F1300FD40C}"/>
              </a:ext>
            </a:extLst>
          </p:cNvPr>
          <p:cNvPicPr>
            <a:picLocks noChangeAspect="1"/>
          </p:cNvPicPr>
          <p:nvPr/>
        </p:nvPicPr>
        <p:blipFill>
          <a:blip r:embed="rId3"/>
          <a:stretch>
            <a:fillRect/>
          </a:stretch>
        </p:blipFill>
        <p:spPr>
          <a:xfrm>
            <a:off x="238495" y="1770600"/>
            <a:ext cx="9786257" cy="3695510"/>
          </a:xfrm>
          <a:prstGeom prst="rect">
            <a:avLst/>
          </a:prstGeom>
        </p:spPr>
      </p:pic>
    </p:spTree>
    <p:extLst>
      <p:ext uri="{BB962C8B-B14F-4D97-AF65-F5344CB8AC3E}">
        <p14:creationId xmlns:p14="http://schemas.microsoft.com/office/powerpoint/2010/main" val="2027567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750668" y="1895995"/>
            <a:ext cx="2441331" cy="2893100"/>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dirty="0"/>
              <a:t>En lo que va corrido del año 2020 el hurto a residencias ha disminuido en </a:t>
            </a:r>
            <a:r>
              <a:rPr lang="es-ES_tradnl" sz="1400" b="1" dirty="0"/>
              <a:t>48.44% </a:t>
            </a:r>
            <a:r>
              <a:rPr lang="es-ES_tradnl" sz="1400" dirty="0"/>
              <a:t>con respecto al mismo periodo del año anterior. La frecuencia tuvo una disminución importante desde el 20 de marzo, fecha en la que se declaró el Simulacro Vital, lo que se explica en parte por el confinamiento obligatorio. </a:t>
            </a:r>
          </a:p>
        </p:txBody>
      </p:sp>
      <p:pic>
        <p:nvPicPr>
          <p:cNvPr id="7" name="Imagen 6">
            <a:extLst>
              <a:ext uri="{FF2B5EF4-FFF2-40B4-BE49-F238E27FC236}">
                <a16:creationId xmlns:a16="http://schemas.microsoft.com/office/drawing/2014/main" id="{50E67BBA-6378-7E4E-8E9D-7C2045875A7A}"/>
              </a:ext>
            </a:extLst>
          </p:cNvPr>
          <p:cNvPicPr>
            <a:picLocks noChangeAspect="1"/>
          </p:cNvPicPr>
          <p:nvPr/>
        </p:nvPicPr>
        <p:blipFill>
          <a:blip r:embed="rId2"/>
          <a:stretch>
            <a:fillRect/>
          </a:stretch>
        </p:blipFill>
        <p:spPr>
          <a:xfrm>
            <a:off x="10772919" y="1445569"/>
            <a:ext cx="396828" cy="396828"/>
          </a:xfrm>
          <a:prstGeom prst="rect">
            <a:avLst/>
          </a:prstGeom>
        </p:spPr>
      </p:pic>
      <p:sp>
        <p:nvSpPr>
          <p:cNvPr id="3" name="TextBox 1">
            <a:extLst>
              <a:ext uri="{FF2B5EF4-FFF2-40B4-BE49-F238E27FC236}">
                <a16:creationId xmlns:a16="http://schemas.microsoft.com/office/drawing/2014/main" id="{AEF091D6-81CF-4A94-984C-6D3F02D09130}"/>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6" name="Imagen 5">
            <a:extLst>
              <a:ext uri="{FF2B5EF4-FFF2-40B4-BE49-F238E27FC236}">
                <a16:creationId xmlns:a16="http://schemas.microsoft.com/office/drawing/2014/main" id="{4F167A1E-46C9-7F43-96EE-4E65A085C34F}"/>
              </a:ext>
            </a:extLst>
          </p:cNvPr>
          <p:cNvPicPr>
            <a:picLocks noChangeAspect="1"/>
          </p:cNvPicPr>
          <p:nvPr/>
        </p:nvPicPr>
        <p:blipFill>
          <a:blip r:embed="rId3"/>
          <a:stretch>
            <a:fillRect/>
          </a:stretch>
        </p:blipFill>
        <p:spPr>
          <a:xfrm>
            <a:off x="565843" y="1632926"/>
            <a:ext cx="9257780" cy="4017943"/>
          </a:xfrm>
          <a:prstGeom prst="rect">
            <a:avLst/>
          </a:prstGeom>
        </p:spPr>
      </p:pic>
    </p:spTree>
    <p:extLst>
      <p:ext uri="{BB962C8B-B14F-4D97-AF65-F5344CB8AC3E}">
        <p14:creationId xmlns:p14="http://schemas.microsoft.com/office/powerpoint/2010/main" val="3439694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2020*abril-</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2096429" y="5434952"/>
            <a:ext cx="8791005" cy="830997"/>
          </a:xfrm>
          <a:prstGeom prst="rect">
            <a:avLst/>
          </a:prstGeom>
          <a:noFill/>
        </p:spPr>
        <p:txBody>
          <a:bodyPr wrap="square" rtlCol="0">
            <a:spAutoFit/>
          </a:bodyPr>
          <a:lstStyle/>
          <a:p>
            <a:pPr marL="285750" indent="-285750">
              <a:buClr>
                <a:srgbClr val="F5B02B"/>
              </a:buClr>
              <a:buFont typeface="Arial" panose="020B0604020202020204" pitchFamily="34" charset="0"/>
              <a:buChar char="•"/>
            </a:pPr>
            <a:r>
              <a:rPr lang="es-ES_tradnl" sz="1600"/>
              <a:t>Para el año 2020, el hurto a automotores ha disminuido en un </a:t>
            </a:r>
            <a:r>
              <a:rPr lang="es-ES_tradnl" sz="1600" b="1"/>
              <a:t>33% </a:t>
            </a:r>
            <a:r>
              <a:rPr lang="es-ES_tradnl" sz="1600"/>
              <a:t>con respecto al mismo periodo del año anterior. La disminución es considerable a partir de las medidas de confinamiento decretadas desde el Simulacro Vital del 20 de marzo. </a:t>
            </a:r>
          </a:p>
        </p:txBody>
      </p:sp>
      <p:pic>
        <p:nvPicPr>
          <p:cNvPr id="6" name="Imagen 5">
            <a:extLst>
              <a:ext uri="{FF2B5EF4-FFF2-40B4-BE49-F238E27FC236}">
                <a16:creationId xmlns:a16="http://schemas.microsoft.com/office/drawing/2014/main" id="{63EB401C-271F-1C44-84A6-BC672043FD29}"/>
              </a:ext>
            </a:extLst>
          </p:cNvPr>
          <p:cNvPicPr>
            <a:picLocks noChangeAspect="1"/>
          </p:cNvPicPr>
          <p:nvPr/>
        </p:nvPicPr>
        <p:blipFill>
          <a:blip r:embed="rId2"/>
          <a:stretch>
            <a:fillRect/>
          </a:stretch>
        </p:blipFill>
        <p:spPr>
          <a:xfrm>
            <a:off x="1489930" y="5643150"/>
            <a:ext cx="396828" cy="396828"/>
          </a:xfrm>
          <a:prstGeom prst="rect">
            <a:avLst/>
          </a:prstGeom>
        </p:spPr>
      </p:pic>
      <p:sp>
        <p:nvSpPr>
          <p:cNvPr id="3" name="TextBox 1">
            <a:extLst>
              <a:ext uri="{FF2B5EF4-FFF2-40B4-BE49-F238E27FC236}">
                <a16:creationId xmlns:a16="http://schemas.microsoft.com/office/drawing/2014/main" id="{EBCB4BEF-E221-483B-BD12-C52E11016758}"/>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5BD8892B-E973-314B-8964-8749526252B6}"/>
              </a:ext>
            </a:extLst>
          </p:cNvPr>
          <p:cNvPicPr>
            <a:picLocks noChangeAspect="1"/>
          </p:cNvPicPr>
          <p:nvPr/>
        </p:nvPicPr>
        <p:blipFill>
          <a:blip r:embed="rId3"/>
          <a:stretch>
            <a:fillRect/>
          </a:stretch>
        </p:blipFill>
        <p:spPr>
          <a:xfrm>
            <a:off x="1860550" y="1714500"/>
            <a:ext cx="8470900" cy="3429000"/>
          </a:xfrm>
          <a:prstGeom prst="rect">
            <a:avLst/>
          </a:prstGeom>
        </p:spPr>
      </p:pic>
    </p:spTree>
    <p:extLst>
      <p:ext uri="{BB962C8B-B14F-4D97-AF65-F5344CB8AC3E}">
        <p14:creationId xmlns:p14="http://schemas.microsoft.com/office/powerpoint/2010/main" val="350855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2020*abril-</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823620" y="2035404"/>
            <a:ext cx="2060009" cy="3785652"/>
          </a:xfrm>
          <a:prstGeom prst="rect">
            <a:avLst/>
          </a:prstGeom>
          <a:noFill/>
        </p:spPr>
        <p:txBody>
          <a:bodyPr wrap="square" rtlCol="0">
            <a:spAutoFit/>
          </a:bodyPr>
          <a:lstStyle/>
          <a:p>
            <a:pPr marL="285750" indent="-285750">
              <a:buClr>
                <a:srgbClr val="F5B02B"/>
              </a:buClr>
              <a:buFont typeface="Arial" panose="020B0604020202020204" pitchFamily="34" charset="0"/>
              <a:buChar char="•"/>
            </a:pPr>
            <a:r>
              <a:rPr lang="es-ES_tradnl" sz="1600"/>
              <a:t>Para el año 2020, el hurto a motocicletas ha disminuido en un </a:t>
            </a:r>
            <a:r>
              <a:rPr lang="es-ES_tradnl" sz="1600" b="1"/>
              <a:t>34.6% </a:t>
            </a:r>
            <a:r>
              <a:rPr lang="es-ES_tradnl" sz="1600"/>
              <a:t>con respecto al mismo periodo del 2019. En la gráfica se puede observar como las medidas de confinamiento decretadas desde el 20 marzo explican en parte la disminución. </a:t>
            </a:r>
          </a:p>
        </p:txBody>
      </p:sp>
      <p:pic>
        <p:nvPicPr>
          <p:cNvPr id="7" name="Imagen 6">
            <a:extLst>
              <a:ext uri="{FF2B5EF4-FFF2-40B4-BE49-F238E27FC236}">
                <a16:creationId xmlns:a16="http://schemas.microsoft.com/office/drawing/2014/main" id="{E6DF3259-FCA3-2E44-A3A0-286B0336CF43}"/>
              </a:ext>
            </a:extLst>
          </p:cNvPr>
          <p:cNvPicPr>
            <a:picLocks noChangeAspect="1"/>
          </p:cNvPicPr>
          <p:nvPr/>
        </p:nvPicPr>
        <p:blipFill>
          <a:blip r:embed="rId2"/>
          <a:stretch>
            <a:fillRect/>
          </a:stretch>
        </p:blipFill>
        <p:spPr>
          <a:xfrm>
            <a:off x="10622060" y="1515910"/>
            <a:ext cx="396828" cy="396828"/>
          </a:xfrm>
          <a:prstGeom prst="rect">
            <a:avLst/>
          </a:prstGeom>
        </p:spPr>
      </p:pic>
      <p:sp>
        <p:nvSpPr>
          <p:cNvPr id="3" name="TextBox 1">
            <a:extLst>
              <a:ext uri="{FF2B5EF4-FFF2-40B4-BE49-F238E27FC236}">
                <a16:creationId xmlns:a16="http://schemas.microsoft.com/office/drawing/2014/main" id="{3DB1EFAB-8249-4882-B856-0F646A01102E}"/>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73BD0618-316E-B447-8729-0C392EA072D4}"/>
              </a:ext>
            </a:extLst>
          </p:cNvPr>
          <p:cNvPicPr>
            <a:picLocks noChangeAspect="1"/>
          </p:cNvPicPr>
          <p:nvPr/>
        </p:nvPicPr>
        <p:blipFill>
          <a:blip r:embed="rId3"/>
          <a:stretch>
            <a:fillRect/>
          </a:stretch>
        </p:blipFill>
        <p:spPr>
          <a:xfrm>
            <a:off x="1050768" y="1775325"/>
            <a:ext cx="8922317" cy="3785652"/>
          </a:xfrm>
          <a:prstGeom prst="rect">
            <a:avLst/>
          </a:prstGeom>
        </p:spPr>
      </p:pic>
    </p:spTree>
    <p:extLst>
      <p:ext uri="{BB962C8B-B14F-4D97-AF65-F5344CB8AC3E}">
        <p14:creationId xmlns:p14="http://schemas.microsoft.com/office/powerpoint/2010/main" val="1276394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0F3DE74-356C-2C42-AB91-3345912BE6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8071" b="7790"/>
          <a:stretch/>
        </p:blipFill>
        <p:spPr>
          <a:xfrm>
            <a:off x="-34383" y="0"/>
            <a:ext cx="12226384" cy="6858000"/>
          </a:xfrm>
          <a:prstGeom prst="rect">
            <a:avLst/>
          </a:prstGeom>
        </p:spPr>
      </p:pic>
      <p:sp>
        <p:nvSpPr>
          <p:cNvPr id="5" name="Título 1">
            <a:extLst>
              <a:ext uri="{FF2B5EF4-FFF2-40B4-BE49-F238E27FC236}">
                <a16:creationId xmlns:a16="http://schemas.microsoft.com/office/drawing/2014/main" id="{248FA5A0-57BD-6742-B76B-B86F93B052C0}"/>
              </a:ext>
            </a:extLst>
          </p:cNvPr>
          <p:cNvSpPr txBox="1">
            <a:spLocks/>
          </p:cNvSpPr>
          <p:nvPr/>
        </p:nvSpPr>
        <p:spPr>
          <a:xfrm>
            <a:off x="-22302" y="5662605"/>
            <a:ext cx="12226384" cy="838557"/>
          </a:xfrm>
          <a:prstGeom prst="rect">
            <a:avLst/>
          </a:prstGeom>
          <a:solidFill>
            <a:srgbClr val="F5B02B">
              <a:alpha val="83000"/>
            </a:srgbClr>
          </a:solidFill>
          <a:effectLst>
            <a:outerShdw blurRad="50800" dist="38100" dir="2700000" algn="tl" rotWithShape="0">
              <a:prstClr val="black">
                <a:alpha val="40000"/>
              </a:prstClr>
            </a:outerShdw>
          </a:effectLst>
        </p:spPr>
        <p:txBody>
          <a:bodyPr vert="horz" lIns="91440" tIns="45720" rIns="91440" bIns="45720" rtlCol="0" anchor="t">
            <a:noAutofit/>
          </a:bodyPr>
          <a:lstStyle>
            <a:lvl1pPr algn="l" defTabSz="457200" rtl="0" eaLnBrk="1" latinLnBrk="0" hangingPunct="1">
              <a:spcBef>
                <a:spcPct val="0"/>
              </a:spcBef>
              <a:buNone/>
              <a:defRPr sz="4000" b="1" kern="1200" cap="all">
                <a:solidFill>
                  <a:schemeClr val="tx1"/>
                </a:solidFill>
                <a:latin typeface="+mj-lt"/>
                <a:ea typeface="+mj-ea"/>
                <a:cs typeface="+mj-cs"/>
              </a:defRPr>
            </a:lvl1pPr>
          </a:lstStyle>
          <a:p>
            <a:pPr algn="ctr"/>
            <a:r>
              <a:rPr lang="es-US" sz="4800" b="0" cap="none">
                <a:solidFill>
                  <a:schemeClr val="bg1"/>
                </a:solidFill>
                <a:latin typeface="Tahoma" panose="020B0604030504040204" pitchFamily="34" charset="0"/>
                <a:ea typeface="Tahoma" panose="020B0604030504040204" pitchFamily="34" charset="0"/>
                <a:cs typeface="Tahoma" panose="020B0604030504040204" pitchFamily="34" charset="0"/>
              </a:rPr>
              <a:t>Delitos en Transporte Público </a:t>
            </a:r>
          </a:p>
        </p:txBody>
      </p:sp>
      <p:pic>
        <p:nvPicPr>
          <p:cNvPr id="6" name="Imagen 5" descr="Formato PPT 4.3_3.png">
            <a:extLst>
              <a:ext uri="{FF2B5EF4-FFF2-40B4-BE49-F238E27FC236}">
                <a16:creationId xmlns:a16="http://schemas.microsoft.com/office/drawing/2014/main" id="{681F2D8C-1C7D-5648-9D98-891C75645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92476"/>
          <a:stretch/>
        </p:blipFill>
        <p:spPr>
          <a:xfrm>
            <a:off x="-22302" y="0"/>
            <a:ext cx="829853" cy="6858000"/>
          </a:xfrm>
          <a:prstGeom prst="rect">
            <a:avLst/>
          </a:prstGeom>
        </p:spPr>
      </p:pic>
    </p:spTree>
    <p:extLst>
      <p:ext uri="{BB962C8B-B14F-4D97-AF65-F5344CB8AC3E}">
        <p14:creationId xmlns:p14="http://schemas.microsoft.com/office/powerpoint/2010/main" val="34740110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414188" y="1025647"/>
            <a:ext cx="11396841" cy="1138773"/>
          </a:xfrm>
          <a:prstGeom prst="rect">
            <a:avLst/>
          </a:prstGeom>
          <a:noFill/>
        </p:spPr>
        <p:txBody>
          <a:bodyPr wrap="square" rtlCol="0" anchor="t">
            <a:spAutoFit/>
          </a:bodyPr>
          <a:lstStyle/>
          <a:p>
            <a:pPr algn="ctr"/>
            <a:r>
              <a:rPr lang="es-US" sz="4000" b="1">
                <a:solidFill>
                  <a:srgbClr val="F5B02B"/>
                </a:solidFill>
              </a:rPr>
              <a:t>Tablero de Control</a:t>
            </a:r>
          </a:p>
          <a:p>
            <a:pPr algn="ctr"/>
            <a:r>
              <a:rPr lang="es-US" sz="2800" b="1">
                <a:solidFill>
                  <a:srgbClr val="F5B02B"/>
                </a:solidFill>
              </a:rPr>
              <a:t>-Comparación estacional + Variación por Género de la Víctima-</a:t>
            </a:r>
            <a:endParaRPr lang="es-ES_tradnl" sz="4000" b="1"/>
          </a:p>
        </p:txBody>
      </p:sp>
      <p:sp>
        <p:nvSpPr>
          <p:cNvPr id="3" name="TextBox 1">
            <a:extLst>
              <a:ext uri="{FF2B5EF4-FFF2-40B4-BE49-F238E27FC236}">
                <a16:creationId xmlns:a16="http://schemas.microsoft.com/office/drawing/2014/main" id="{5DD12425-75BC-4111-A882-482CE6A33A64}"/>
              </a:ext>
            </a:extLst>
          </p:cNvPr>
          <p:cNvSpPr txBox="1"/>
          <p:nvPr/>
        </p:nvSpPr>
        <p:spPr>
          <a:xfrm>
            <a:off x="626147" y="5866975"/>
            <a:ext cx="9786257" cy="661720"/>
          </a:xfrm>
          <a:prstGeom prst="rect">
            <a:avLst/>
          </a:prstGeom>
          <a:noFill/>
        </p:spPr>
        <p:txBody>
          <a:bodyPr wrap="square" rtlCol="0" anchor="t">
            <a:spAutoFit/>
          </a:bodyPr>
          <a:lstStyle/>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a:p>
            <a:endParaRPr lang="en-US" sz="900" b="1" dirty="0">
              <a:solidFill>
                <a:srgbClr val="002060"/>
              </a:solidFill>
            </a:endParaRPr>
          </a:p>
          <a:p>
            <a:endParaRPr lang="en-US" sz="1000" b="1" dirty="0">
              <a:solidFill>
                <a:srgbClr val="002060"/>
              </a:solidFill>
            </a:endParaRPr>
          </a:p>
        </p:txBody>
      </p:sp>
      <p:sp>
        <p:nvSpPr>
          <p:cNvPr id="4" name="TextBox 4">
            <a:extLst>
              <a:ext uri="{FF2B5EF4-FFF2-40B4-BE49-F238E27FC236}">
                <a16:creationId xmlns:a16="http://schemas.microsoft.com/office/drawing/2014/main" id="{0A96CD27-B963-4420-B9E7-B118D6FA4807}"/>
              </a:ext>
            </a:extLst>
          </p:cNvPr>
          <p:cNvSpPr txBox="1"/>
          <p:nvPr/>
        </p:nvSpPr>
        <p:spPr>
          <a:xfrm>
            <a:off x="626147" y="4615509"/>
            <a:ext cx="11257482" cy="830997"/>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Para el año 2020, el hurto a personas y las lesiones personales han reducido su frecuencia en el transporte público de la ciudad. Adicionalmente no se han presentado homicidios en lo corrido del 2020, en el mismo sentido las lesiones personales se han reducido completamente en los buses del SITP en lo que ha transcurrido del presente año.</a:t>
            </a:r>
          </a:p>
        </p:txBody>
      </p:sp>
      <p:graphicFrame>
        <p:nvGraphicFramePr>
          <p:cNvPr id="6" name="Tabla 5">
            <a:extLst>
              <a:ext uri="{FF2B5EF4-FFF2-40B4-BE49-F238E27FC236}">
                <a16:creationId xmlns:a16="http://schemas.microsoft.com/office/drawing/2014/main" id="{103CD8EE-4EC4-5942-8EE8-10502CD15BDC}"/>
              </a:ext>
            </a:extLst>
          </p:cNvPr>
          <p:cNvGraphicFramePr>
            <a:graphicFrameLocks noGrp="1"/>
          </p:cNvGraphicFramePr>
          <p:nvPr>
            <p:extLst>
              <p:ext uri="{D42A27DB-BD31-4B8C-83A1-F6EECF244321}">
                <p14:modId xmlns:p14="http://schemas.microsoft.com/office/powerpoint/2010/main" val="3734638426"/>
              </p:ext>
            </p:extLst>
          </p:nvPr>
        </p:nvGraphicFramePr>
        <p:xfrm>
          <a:off x="823058" y="2493240"/>
          <a:ext cx="10579099" cy="1701800"/>
        </p:xfrm>
        <a:graphic>
          <a:graphicData uri="http://schemas.openxmlformats.org/drawingml/2006/table">
            <a:tbl>
              <a:tblPr/>
              <a:tblGrid>
                <a:gridCol w="1420269">
                  <a:extLst>
                    <a:ext uri="{9D8B030D-6E8A-4147-A177-3AD203B41FA5}">
                      <a16:colId xmlns:a16="http://schemas.microsoft.com/office/drawing/2014/main" val="3403939897"/>
                    </a:ext>
                  </a:extLst>
                </a:gridCol>
                <a:gridCol w="1293459">
                  <a:extLst>
                    <a:ext uri="{9D8B030D-6E8A-4147-A177-3AD203B41FA5}">
                      <a16:colId xmlns:a16="http://schemas.microsoft.com/office/drawing/2014/main" val="2228582876"/>
                    </a:ext>
                  </a:extLst>
                </a:gridCol>
                <a:gridCol w="1207862">
                  <a:extLst>
                    <a:ext uri="{9D8B030D-6E8A-4147-A177-3AD203B41FA5}">
                      <a16:colId xmlns:a16="http://schemas.microsoft.com/office/drawing/2014/main" val="552395829"/>
                    </a:ext>
                  </a:extLst>
                </a:gridCol>
                <a:gridCol w="1379056">
                  <a:extLst>
                    <a:ext uri="{9D8B030D-6E8A-4147-A177-3AD203B41FA5}">
                      <a16:colId xmlns:a16="http://schemas.microsoft.com/office/drawing/2014/main" val="1878871645"/>
                    </a:ext>
                  </a:extLst>
                </a:gridCol>
                <a:gridCol w="332875">
                  <a:extLst>
                    <a:ext uri="{9D8B030D-6E8A-4147-A177-3AD203B41FA5}">
                      <a16:colId xmlns:a16="http://schemas.microsoft.com/office/drawing/2014/main" val="90814061"/>
                    </a:ext>
                  </a:extLst>
                </a:gridCol>
                <a:gridCol w="1207862">
                  <a:extLst>
                    <a:ext uri="{9D8B030D-6E8A-4147-A177-3AD203B41FA5}">
                      <a16:colId xmlns:a16="http://schemas.microsoft.com/office/drawing/2014/main" val="3089032717"/>
                    </a:ext>
                  </a:extLst>
                </a:gridCol>
                <a:gridCol w="1379056">
                  <a:extLst>
                    <a:ext uri="{9D8B030D-6E8A-4147-A177-3AD203B41FA5}">
                      <a16:colId xmlns:a16="http://schemas.microsoft.com/office/drawing/2014/main" val="1173057521"/>
                    </a:ext>
                  </a:extLst>
                </a:gridCol>
                <a:gridCol w="332875">
                  <a:extLst>
                    <a:ext uri="{9D8B030D-6E8A-4147-A177-3AD203B41FA5}">
                      <a16:colId xmlns:a16="http://schemas.microsoft.com/office/drawing/2014/main" val="308147311"/>
                    </a:ext>
                  </a:extLst>
                </a:gridCol>
                <a:gridCol w="637219">
                  <a:extLst>
                    <a:ext uri="{9D8B030D-6E8A-4147-A177-3AD203B41FA5}">
                      <a16:colId xmlns:a16="http://schemas.microsoft.com/office/drawing/2014/main" val="3880730898"/>
                    </a:ext>
                  </a:extLst>
                </a:gridCol>
                <a:gridCol w="789390">
                  <a:extLst>
                    <a:ext uri="{9D8B030D-6E8A-4147-A177-3AD203B41FA5}">
                      <a16:colId xmlns:a16="http://schemas.microsoft.com/office/drawing/2014/main" val="1120459020"/>
                    </a:ext>
                  </a:extLst>
                </a:gridCol>
                <a:gridCol w="599176">
                  <a:extLst>
                    <a:ext uri="{9D8B030D-6E8A-4147-A177-3AD203B41FA5}">
                      <a16:colId xmlns:a16="http://schemas.microsoft.com/office/drawing/2014/main" val="2097963275"/>
                    </a:ext>
                  </a:extLst>
                </a:gridCol>
              </a:tblGrid>
              <a:tr h="177800">
                <a:tc>
                  <a:txBody>
                    <a:bodyPr/>
                    <a:lstStyle/>
                    <a:p>
                      <a:pPr algn="l" fontAlgn="b"/>
                      <a:r>
                        <a:rPr lang="es-419" sz="1100" b="1" i="0" u="none" strike="noStrike">
                          <a:solidFill>
                            <a:srgbClr val="FFFFFF"/>
                          </a:solidFill>
                          <a:effectLst/>
                          <a:latin typeface="Calibri" panose="020F0502020204030204" pitchFamily="34" charset="0"/>
                        </a:rPr>
                        <a:t> </a:t>
                      </a:r>
                    </a:p>
                  </a:txBody>
                  <a:tcPr marL="9525" marR="9525" marT="9525" marB="0" anchor="b">
                    <a:lnL>
                      <a:noFill/>
                    </a:lnL>
                    <a:lnR>
                      <a:noFill/>
                    </a:lnR>
                    <a:lnT>
                      <a:noFill/>
                    </a:lnT>
                    <a:lnB>
                      <a:noFill/>
                    </a:lnB>
                    <a:solidFill>
                      <a:srgbClr val="808080"/>
                    </a:solidFill>
                  </a:tcPr>
                </a:tc>
                <a:tc>
                  <a:txBody>
                    <a:bodyPr/>
                    <a:lstStyle/>
                    <a:p>
                      <a:pPr algn="l" fontAlgn="b"/>
                      <a:r>
                        <a:rPr lang="es-419" sz="1100" b="1" i="0" u="none" strike="noStrike">
                          <a:solidFill>
                            <a:srgbClr val="FFFFFF"/>
                          </a:solidFill>
                          <a:effectLst/>
                          <a:latin typeface="Calibri" panose="020F0502020204030204" pitchFamily="34" charset="0"/>
                        </a:rPr>
                        <a:t> </a:t>
                      </a:r>
                    </a:p>
                  </a:txBody>
                  <a:tcPr marL="9525" marR="9525" marT="9525" marB="0" anchor="b">
                    <a:lnL>
                      <a:noFill/>
                    </a:lnL>
                    <a:lnR>
                      <a:noFill/>
                    </a:lnR>
                    <a:lnT>
                      <a:noFill/>
                    </a:lnT>
                    <a:lnB>
                      <a:noFill/>
                    </a:lnB>
                    <a:solidFill>
                      <a:srgbClr val="808080"/>
                    </a:solidFill>
                  </a:tcPr>
                </a:tc>
                <a:tc gridSpan="3">
                  <a:txBody>
                    <a:bodyPr/>
                    <a:lstStyle/>
                    <a:p>
                      <a:pPr algn="ctr" fontAlgn="b"/>
                      <a:r>
                        <a:rPr lang="es-419" sz="1100" b="1" i="0" u="none" strike="noStrike">
                          <a:solidFill>
                            <a:srgbClr val="FFFFFF"/>
                          </a:solidFill>
                          <a:effectLst/>
                          <a:latin typeface="Calibri" panose="020F0502020204030204" pitchFamily="34" charset="0"/>
                        </a:rPr>
                        <a:t>2019</a:t>
                      </a:r>
                    </a:p>
                  </a:txBody>
                  <a:tcPr marL="9525" marR="9525" marT="9525" marB="0" anchor="b">
                    <a:lnL>
                      <a:noFill/>
                    </a:lnL>
                    <a:lnR>
                      <a:noFill/>
                    </a:lnR>
                    <a:lnT>
                      <a:noFill/>
                    </a:lnT>
                    <a:lnB>
                      <a:noFill/>
                    </a:lnB>
                    <a:solidFill>
                      <a:srgbClr val="808080"/>
                    </a:solidFill>
                  </a:tcPr>
                </a:tc>
                <a:tc hMerge="1">
                  <a:txBody>
                    <a:bodyPr/>
                    <a:lstStyle/>
                    <a:p>
                      <a:endParaRPr lang="es-419"/>
                    </a:p>
                  </a:txBody>
                  <a:tcPr/>
                </a:tc>
                <a:tc hMerge="1">
                  <a:txBody>
                    <a:bodyPr/>
                    <a:lstStyle/>
                    <a:p>
                      <a:endParaRPr lang="es-419"/>
                    </a:p>
                  </a:txBody>
                  <a:tcPr/>
                </a:tc>
                <a:tc gridSpan="3">
                  <a:txBody>
                    <a:bodyPr/>
                    <a:lstStyle/>
                    <a:p>
                      <a:pPr algn="ctr" fontAlgn="b"/>
                      <a:r>
                        <a:rPr lang="es-419" sz="1100" b="1" i="0" u="none" strike="noStrike">
                          <a:solidFill>
                            <a:srgbClr val="FFFFFF"/>
                          </a:solidFill>
                          <a:effectLst/>
                          <a:latin typeface="Calibri" panose="020F0502020204030204" pitchFamily="34" charset="0"/>
                        </a:rPr>
                        <a:t>2020</a:t>
                      </a:r>
                    </a:p>
                  </a:txBody>
                  <a:tcPr marL="9525" marR="9525" marT="9525" marB="0" anchor="b">
                    <a:lnL>
                      <a:noFill/>
                    </a:lnL>
                    <a:lnR>
                      <a:noFill/>
                    </a:lnR>
                    <a:lnT>
                      <a:noFill/>
                    </a:lnT>
                    <a:lnB>
                      <a:noFill/>
                    </a:lnB>
                    <a:solidFill>
                      <a:srgbClr val="808080"/>
                    </a:solidFill>
                  </a:tcPr>
                </a:tc>
                <a:tc hMerge="1">
                  <a:txBody>
                    <a:bodyPr/>
                    <a:lstStyle/>
                    <a:p>
                      <a:endParaRPr lang="es-419"/>
                    </a:p>
                  </a:txBody>
                  <a:tcPr/>
                </a:tc>
                <a:tc hMerge="1">
                  <a:txBody>
                    <a:bodyPr/>
                    <a:lstStyle/>
                    <a:p>
                      <a:endParaRPr lang="es-419"/>
                    </a:p>
                  </a:txBody>
                  <a:tcPr/>
                </a:tc>
                <a:tc gridSpan="3">
                  <a:txBody>
                    <a:bodyPr/>
                    <a:lstStyle/>
                    <a:p>
                      <a:pPr algn="ctr" fontAlgn="b"/>
                      <a:r>
                        <a:rPr lang="es-419" sz="1100" b="1" i="0" u="none" strike="noStrike">
                          <a:solidFill>
                            <a:srgbClr val="FFFFFF"/>
                          </a:solidFill>
                          <a:effectLst/>
                          <a:latin typeface="Calibri" panose="020F0502020204030204" pitchFamily="34" charset="0"/>
                        </a:rPr>
                        <a:t>Variación %</a:t>
                      </a:r>
                    </a:p>
                  </a:txBody>
                  <a:tcPr marL="9525" marR="9525" marT="9525" marB="0" anchor="b">
                    <a:lnL>
                      <a:noFill/>
                    </a:lnL>
                    <a:lnR>
                      <a:noFill/>
                    </a:lnR>
                    <a:lnT>
                      <a:noFill/>
                    </a:lnT>
                    <a:lnB>
                      <a:noFill/>
                    </a:lnB>
                    <a:solidFill>
                      <a:srgbClr val="808080"/>
                    </a:solidFill>
                  </a:tcPr>
                </a:tc>
                <a:tc hMerge="1">
                  <a:txBody>
                    <a:bodyPr/>
                    <a:lstStyle/>
                    <a:p>
                      <a:endParaRPr lang="es-419"/>
                    </a:p>
                  </a:txBody>
                  <a:tcPr/>
                </a:tc>
                <a:tc hMerge="1">
                  <a:txBody>
                    <a:bodyPr/>
                    <a:lstStyle/>
                    <a:p>
                      <a:endParaRPr lang="es-419"/>
                    </a:p>
                  </a:txBody>
                  <a:tcPr/>
                </a:tc>
                <a:extLst>
                  <a:ext uri="{0D108BD9-81ED-4DB2-BD59-A6C34878D82A}">
                    <a16:rowId xmlns:a16="http://schemas.microsoft.com/office/drawing/2014/main" val="2538111188"/>
                  </a:ext>
                </a:extLst>
              </a:tr>
              <a:tr h="190500">
                <a:tc>
                  <a:txBody>
                    <a:bodyPr/>
                    <a:lstStyle/>
                    <a:p>
                      <a:pPr algn="ctr" fontAlgn="b"/>
                      <a:r>
                        <a:rPr lang="es-419" sz="1100" b="1" i="0" u="none" strike="noStrike">
                          <a:solidFill>
                            <a:srgbClr val="FFFFFF"/>
                          </a:solidFill>
                          <a:effectLst/>
                          <a:latin typeface="Calibri" panose="020F0502020204030204" pitchFamily="34" charset="0"/>
                        </a:rPr>
                        <a:t>DELITO</a:t>
                      </a:r>
                    </a:p>
                  </a:txBody>
                  <a:tcPr marL="9525" marR="9525" marT="9525" marB="0" anchor="b">
                    <a:lnL>
                      <a:noFill/>
                    </a:lnL>
                    <a:lnR>
                      <a:noFill/>
                    </a:lnR>
                    <a:lnT>
                      <a:noFill/>
                    </a:lnT>
                    <a:lnB>
                      <a:noFill/>
                    </a:lnB>
                    <a:solidFill>
                      <a:srgbClr val="808080"/>
                    </a:solidFill>
                  </a:tcPr>
                </a:tc>
                <a:tc>
                  <a:txBody>
                    <a:bodyPr/>
                    <a:lstStyle/>
                    <a:p>
                      <a:pPr algn="l" fontAlgn="b"/>
                      <a:r>
                        <a:rPr lang="es-419" sz="1100" b="1" i="0" u="none" strike="noStrike">
                          <a:solidFill>
                            <a:srgbClr val="FFFFFF"/>
                          </a:solidFill>
                          <a:effectLst/>
                          <a:latin typeface="Calibri" panose="020F0502020204030204" pitchFamily="34" charset="0"/>
                        </a:rPr>
                        <a:t>SEXO DE LA VÍCTIMA</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Buses Transmilenio</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Estacion Transmilenio </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SITP</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Buses Transmilenio</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Estacion Transmilenio </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SITP</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Buses TM</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Estación TM</a:t>
                      </a:r>
                    </a:p>
                  </a:txBody>
                  <a:tcPr marL="9525" marR="9525" marT="9525" marB="0" anchor="b">
                    <a:lnL>
                      <a:noFill/>
                    </a:lnL>
                    <a:lnR>
                      <a:noFill/>
                    </a:lnR>
                    <a:lnT>
                      <a:noFill/>
                    </a:lnT>
                    <a:lnB>
                      <a:noFill/>
                    </a:lnB>
                    <a:solidFill>
                      <a:srgbClr val="808080"/>
                    </a:solidFill>
                  </a:tcPr>
                </a:tc>
                <a:tc>
                  <a:txBody>
                    <a:bodyPr/>
                    <a:lstStyle/>
                    <a:p>
                      <a:pPr algn="ctr" fontAlgn="b"/>
                      <a:r>
                        <a:rPr lang="es-419" sz="1100" b="1" i="0" u="none" strike="noStrike">
                          <a:solidFill>
                            <a:srgbClr val="FFFFFF"/>
                          </a:solidFill>
                          <a:effectLst/>
                          <a:latin typeface="Calibri" panose="020F0502020204030204" pitchFamily="34" charset="0"/>
                        </a:rPr>
                        <a:t>SITP</a:t>
                      </a:r>
                    </a:p>
                  </a:txBody>
                  <a:tcPr marL="9525" marR="9525" marT="9525" marB="0" anchor="b">
                    <a:lnL>
                      <a:noFill/>
                    </a:lnL>
                    <a:lnR>
                      <a:noFill/>
                    </a:lnR>
                    <a:lnT>
                      <a:noFill/>
                    </a:lnT>
                    <a:lnB>
                      <a:noFill/>
                    </a:lnB>
                    <a:solidFill>
                      <a:srgbClr val="808080"/>
                    </a:solidFill>
                  </a:tcPr>
                </a:tc>
                <a:extLst>
                  <a:ext uri="{0D108BD9-81ED-4DB2-BD59-A6C34878D82A}">
                    <a16:rowId xmlns:a16="http://schemas.microsoft.com/office/drawing/2014/main" val="1567328389"/>
                  </a:ext>
                </a:extLst>
              </a:tr>
              <a:tr h="190500">
                <a:tc rowSpan="2">
                  <a:txBody>
                    <a:bodyPr/>
                    <a:lstStyle/>
                    <a:p>
                      <a:pPr algn="ctr" fontAlgn="ctr"/>
                      <a:r>
                        <a:rPr lang="es-419" sz="1100" b="1" i="0" u="none" strike="noStrike">
                          <a:solidFill>
                            <a:srgbClr val="FFFFFF"/>
                          </a:solidFill>
                          <a:effectLst/>
                          <a:latin typeface="Calibri" panose="020F0502020204030204" pitchFamily="34" charset="0"/>
                        </a:rPr>
                        <a:t>HOMICIDIOS</a:t>
                      </a:r>
                    </a:p>
                  </a:txBody>
                  <a:tcPr marL="9525" marR="9525" marT="9525" marB="0" anchor="ctr">
                    <a:lnL>
                      <a:noFill/>
                    </a:lnL>
                    <a:lnR>
                      <a:noFill/>
                    </a:lnR>
                    <a:lnT>
                      <a:noFill/>
                    </a:lnT>
                    <a:lnB>
                      <a:noFill/>
                    </a:lnB>
                    <a:solidFill>
                      <a:srgbClr val="808080"/>
                    </a:solidFill>
                  </a:tcPr>
                </a:tc>
                <a:tc>
                  <a:txBody>
                    <a:bodyPr/>
                    <a:lstStyle/>
                    <a:p>
                      <a:pPr algn="l" fontAlgn="b"/>
                      <a:r>
                        <a:rPr lang="es-419" sz="1100" b="0" i="0" u="none" strike="noStrike">
                          <a:solidFill>
                            <a:srgbClr val="000000"/>
                          </a:solidFill>
                          <a:effectLst/>
                          <a:latin typeface="Calibri" panose="020F0502020204030204" pitchFamily="34" charset="0"/>
                        </a:rPr>
                        <a:t>FEMENINO</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243218352"/>
                  </a:ext>
                </a:extLst>
              </a:tr>
              <a:tr h="190500">
                <a:tc vMerge="1">
                  <a:txBody>
                    <a:bodyPr/>
                    <a:lstStyle/>
                    <a:p>
                      <a:endParaRPr lang="es-419"/>
                    </a:p>
                  </a:txBody>
                  <a:tcPr/>
                </a:tc>
                <a:tc>
                  <a:txBody>
                    <a:bodyPr/>
                    <a:lstStyle/>
                    <a:p>
                      <a:pPr algn="l" fontAlgn="b"/>
                      <a:r>
                        <a:rPr lang="es-419" sz="1100" b="0" i="0" u="none" strike="noStrike">
                          <a:solidFill>
                            <a:srgbClr val="000000"/>
                          </a:solidFill>
                          <a:effectLst/>
                          <a:latin typeface="Calibri" panose="020F0502020204030204" pitchFamily="34" charset="0"/>
                        </a:rPr>
                        <a:t>MASCULINO</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443268841"/>
                  </a:ext>
                </a:extLst>
              </a:tr>
              <a:tr h="190500">
                <a:tc rowSpan="3">
                  <a:txBody>
                    <a:bodyPr/>
                    <a:lstStyle/>
                    <a:p>
                      <a:pPr algn="ctr" fontAlgn="ctr"/>
                      <a:r>
                        <a:rPr lang="es-419" sz="1100" b="1" i="0" u="none" strike="noStrike">
                          <a:solidFill>
                            <a:srgbClr val="FFFFFF"/>
                          </a:solidFill>
                          <a:effectLst/>
                          <a:latin typeface="Calibri" panose="020F0502020204030204" pitchFamily="34" charset="0"/>
                        </a:rPr>
                        <a:t>HURTO A PERSONAS</a:t>
                      </a:r>
                    </a:p>
                  </a:txBody>
                  <a:tcPr marL="9525" marR="9525" marT="9525" marB="0" anchor="ctr">
                    <a:lnL>
                      <a:noFill/>
                    </a:lnL>
                    <a:lnR>
                      <a:noFill/>
                    </a:lnR>
                    <a:lnT>
                      <a:noFill/>
                    </a:lnT>
                    <a:lnB>
                      <a:noFill/>
                    </a:lnB>
                    <a:solidFill>
                      <a:srgbClr val="808080"/>
                    </a:solidFill>
                  </a:tcPr>
                </a:tc>
                <a:tc>
                  <a:txBody>
                    <a:bodyPr/>
                    <a:lstStyle/>
                    <a:p>
                      <a:pPr algn="l" fontAlgn="b"/>
                      <a:r>
                        <a:rPr lang="es-419" sz="1100" b="0" i="0" u="none" strike="noStrike">
                          <a:solidFill>
                            <a:srgbClr val="000000"/>
                          </a:solidFill>
                          <a:effectLst/>
                          <a:latin typeface="Calibri" panose="020F0502020204030204" pitchFamily="34" charset="0"/>
                        </a:rPr>
                        <a:t>NO REPORTA</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388674680"/>
                  </a:ext>
                </a:extLst>
              </a:tr>
              <a:tr h="190500">
                <a:tc vMerge="1">
                  <a:txBody>
                    <a:bodyPr/>
                    <a:lstStyle/>
                    <a:p>
                      <a:endParaRPr lang="es-419"/>
                    </a:p>
                  </a:txBody>
                  <a:tcPr/>
                </a:tc>
                <a:tc>
                  <a:txBody>
                    <a:bodyPr/>
                    <a:lstStyle/>
                    <a:p>
                      <a:pPr algn="l" fontAlgn="b"/>
                      <a:r>
                        <a:rPr lang="es-419" sz="1100" b="0" i="0" u="none" strike="noStrike">
                          <a:solidFill>
                            <a:srgbClr val="000000"/>
                          </a:solidFill>
                          <a:effectLst/>
                          <a:latin typeface="Calibri" panose="020F0502020204030204" pitchFamily="34" charset="0"/>
                        </a:rPr>
                        <a:t>FEMENINO</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1984</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1261</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338</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1075</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689</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271</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-46%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45176494"/>
                  </a:ext>
                </a:extLst>
              </a:tr>
              <a:tr h="190500">
                <a:tc vMerge="1">
                  <a:txBody>
                    <a:bodyPr/>
                    <a:lstStyle/>
                    <a:p>
                      <a:endParaRPr lang="es-419"/>
                    </a:p>
                  </a:txBody>
                  <a:tcPr/>
                </a:tc>
                <a:tc>
                  <a:txBody>
                    <a:bodyPr/>
                    <a:lstStyle/>
                    <a:p>
                      <a:pPr algn="l" fontAlgn="b"/>
                      <a:r>
                        <a:rPr lang="es-419" sz="1100" b="0" i="0" u="none" strike="noStrike">
                          <a:solidFill>
                            <a:srgbClr val="000000"/>
                          </a:solidFill>
                          <a:effectLst/>
                          <a:latin typeface="Calibri" panose="020F0502020204030204" pitchFamily="34" charset="0"/>
                        </a:rPr>
                        <a:t>MASCULINO</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1956</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2250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186</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1082</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1280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169</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-45%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-9%</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130148259"/>
                  </a:ext>
                </a:extLst>
              </a:tr>
              <a:tr h="190500">
                <a:tc rowSpan="2">
                  <a:txBody>
                    <a:bodyPr/>
                    <a:lstStyle/>
                    <a:p>
                      <a:pPr algn="ctr" fontAlgn="ctr"/>
                      <a:r>
                        <a:rPr lang="es-419" sz="1100" b="1" i="0" u="none" strike="noStrike">
                          <a:solidFill>
                            <a:srgbClr val="FFFFFF"/>
                          </a:solidFill>
                          <a:effectLst/>
                          <a:latin typeface="Calibri" panose="020F0502020204030204" pitchFamily="34" charset="0"/>
                        </a:rPr>
                        <a:t>LESIONES PERSONALES</a:t>
                      </a:r>
                    </a:p>
                  </a:txBody>
                  <a:tcPr marL="9525" marR="9525" marT="9525" marB="0" anchor="ctr">
                    <a:lnL>
                      <a:noFill/>
                    </a:lnL>
                    <a:lnR>
                      <a:noFill/>
                    </a:lnR>
                    <a:lnT>
                      <a:noFill/>
                    </a:lnT>
                    <a:lnB>
                      <a:noFill/>
                    </a:lnB>
                    <a:solidFill>
                      <a:srgbClr val="808080"/>
                    </a:solidFill>
                  </a:tcPr>
                </a:tc>
                <a:tc>
                  <a:txBody>
                    <a:bodyPr/>
                    <a:lstStyle/>
                    <a:p>
                      <a:pPr algn="l" fontAlgn="b"/>
                      <a:r>
                        <a:rPr lang="es-419" sz="1100" b="0" i="0" u="none" strike="noStrike">
                          <a:solidFill>
                            <a:srgbClr val="000000"/>
                          </a:solidFill>
                          <a:effectLst/>
                          <a:latin typeface="Calibri" panose="020F0502020204030204" pitchFamily="34" charset="0"/>
                        </a:rPr>
                        <a:t>FEMENINO</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5</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26</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16</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-40%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-100%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592175913"/>
                  </a:ext>
                </a:extLst>
              </a:tr>
              <a:tr h="190500">
                <a:tc vMerge="1">
                  <a:txBody>
                    <a:bodyPr/>
                    <a:lstStyle/>
                    <a:p>
                      <a:endParaRPr lang="es-419"/>
                    </a:p>
                  </a:txBody>
                  <a:tcPr/>
                </a:tc>
                <a:tc>
                  <a:txBody>
                    <a:bodyPr/>
                    <a:lstStyle/>
                    <a:p>
                      <a:pPr algn="l" fontAlgn="b"/>
                      <a:r>
                        <a:rPr lang="es-419" sz="1100" b="0" i="0" u="none" strike="noStrike">
                          <a:solidFill>
                            <a:srgbClr val="000000"/>
                          </a:solidFill>
                          <a:effectLst/>
                          <a:latin typeface="Calibri" panose="020F0502020204030204" pitchFamily="34" charset="0"/>
                        </a:rPr>
                        <a:t>MASCULINO</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5</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35</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18</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C4E1F2"/>
                    </a:solidFill>
                  </a:tcPr>
                </a:tc>
                <a:tc>
                  <a:txBody>
                    <a:bodyPr/>
                    <a:lstStyle/>
                    <a:p>
                      <a:pPr algn="ctr" fontAlgn="b"/>
                      <a:r>
                        <a:rPr lang="es-419" sz="1100" b="0" i="0" u="none" strike="noStrike">
                          <a:solidFill>
                            <a:srgbClr val="006100"/>
                          </a:solidFill>
                          <a:effectLst/>
                          <a:latin typeface="Calibri" panose="020F0502020204030204" pitchFamily="34" charset="0"/>
                        </a:rPr>
                        <a:t>-20%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-49%</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dirty="0">
                          <a:solidFill>
                            <a:srgbClr val="006100"/>
                          </a:solidFill>
                          <a:effectLst/>
                          <a:latin typeface="Calibri" panose="020F0502020204030204" pitchFamily="34" charset="0"/>
                        </a:rPr>
                        <a:t>-100%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339194116"/>
                  </a:ext>
                </a:extLst>
              </a:tr>
            </a:tbl>
          </a:graphicData>
        </a:graphic>
      </p:graphicFrame>
    </p:spTree>
    <p:extLst>
      <p:ext uri="{BB962C8B-B14F-4D97-AF65-F5344CB8AC3E}">
        <p14:creationId xmlns:p14="http://schemas.microsoft.com/office/powerpoint/2010/main" val="3519053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369590" y="5360617"/>
            <a:ext cx="8080438" cy="584775"/>
          </a:xfrm>
          <a:prstGeom prst="rect">
            <a:avLst/>
          </a:prstGeom>
          <a:noFill/>
        </p:spPr>
        <p:txBody>
          <a:bodyPr wrap="square" rtlCol="0">
            <a:spAutoFit/>
          </a:bodyPr>
          <a:lstStyle/>
          <a:p>
            <a:pPr marL="285750" indent="-285750">
              <a:buClr>
                <a:srgbClr val="F5B02B"/>
              </a:buClr>
              <a:buFont typeface="Arial" panose="020B0604020202020204" pitchFamily="34" charset="0"/>
              <a:buChar char="•"/>
            </a:pPr>
            <a:r>
              <a:rPr lang="es-ES_tradnl" sz="1600"/>
              <a:t>Desde la implementación de las medidas de confinamiento y la reducción en la frecuencia del servicio de TM se observa </a:t>
            </a:r>
            <a:r>
              <a:rPr lang="es-ES_tradnl" sz="1600" b="1"/>
              <a:t>una disminución sostenida </a:t>
            </a:r>
            <a:r>
              <a:rPr lang="es-ES_tradnl" sz="1600"/>
              <a:t>de los hurtos a personas. </a:t>
            </a:r>
          </a:p>
        </p:txBody>
      </p:sp>
      <p:pic>
        <p:nvPicPr>
          <p:cNvPr id="6" name="Imagen 5">
            <a:extLst>
              <a:ext uri="{FF2B5EF4-FFF2-40B4-BE49-F238E27FC236}">
                <a16:creationId xmlns:a16="http://schemas.microsoft.com/office/drawing/2014/main" id="{4A06D00D-8E7C-3C44-B935-ACA639B5D93D}"/>
              </a:ext>
            </a:extLst>
          </p:cNvPr>
          <p:cNvPicPr>
            <a:picLocks noChangeAspect="1"/>
          </p:cNvPicPr>
          <p:nvPr/>
        </p:nvPicPr>
        <p:blipFill>
          <a:blip r:embed="rId2"/>
          <a:stretch>
            <a:fillRect/>
          </a:stretch>
        </p:blipFill>
        <p:spPr>
          <a:xfrm>
            <a:off x="738482" y="5424294"/>
            <a:ext cx="396828" cy="396828"/>
          </a:xfrm>
          <a:prstGeom prst="rect">
            <a:avLst/>
          </a:prstGeom>
        </p:spPr>
      </p:pic>
      <p:sp>
        <p:nvSpPr>
          <p:cNvPr id="3" name="TextBox 1">
            <a:extLst>
              <a:ext uri="{FF2B5EF4-FFF2-40B4-BE49-F238E27FC236}">
                <a16:creationId xmlns:a16="http://schemas.microsoft.com/office/drawing/2014/main" id="{072B936E-3959-4B89-A4F0-E0AE9E66DCA3}"/>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4" name="Imagen 3">
            <a:extLst>
              <a:ext uri="{FF2B5EF4-FFF2-40B4-BE49-F238E27FC236}">
                <a16:creationId xmlns:a16="http://schemas.microsoft.com/office/drawing/2014/main" id="{2B7D3FC5-AC43-284A-B40B-9E569AB165F4}"/>
              </a:ext>
            </a:extLst>
          </p:cNvPr>
          <p:cNvPicPr>
            <a:picLocks noChangeAspect="1"/>
          </p:cNvPicPr>
          <p:nvPr/>
        </p:nvPicPr>
        <p:blipFill>
          <a:blip r:embed="rId3"/>
          <a:stretch>
            <a:fillRect/>
          </a:stretch>
        </p:blipFill>
        <p:spPr>
          <a:xfrm>
            <a:off x="991933" y="1528997"/>
            <a:ext cx="9726867" cy="3620853"/>
          </a:xfrm>
          <a:prstGeom prst="rect">
            <a:avLst/>
          </a:prstGeom>
        </p:spPr>
      </p:pic>
    </p:spTree>
    <p:extLst>
      <p:ext uri="{BB962C8B-B14F-4D97-AF65-F5344CB8AC3E}">
        <p14:creationId xmlns:p14="http://schemas.microsoft.com/office/powerpoint/2010/main" val="267852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881799" y="5494941"/>
            <a:ext cx="8674796" cy="584775"/>
          </a:xfrm>
          <a:prstGeom prst="rect">
            <a:avLst/>
          </a:prstGeom>
          <a:noFill/>
        </p:spPr>
        <p:txBody>
          <a:bodyPr wrap="square" rtlCol="0">
            <a:spAutoFit/>
          </a:bodyPr>
          <a:lstStyle/>
          <a:p>
            <a:pPr marL="285750" indent="-285750">
              <a:buClr>
                <a:srgbClr val="F5B02B"/>
              </a:buClr>
              <a:buFont typeface="Arial" panose="020B0604020202020204" pitchFamily="34" charset="0"/>
              <a:buChar char="•"/>
            </a:pPr>
            <a:r>
              <a:rPr lang="es-ES_tradnl" sz="1600"/>
              <a:t>El hurto a personas en estaciones de TM ha </a:t>
            </a:r>
            <a:r>
              <a:rPr lang="es-ES_tradnl" sz="1600" b="1"/>
              <a:t>tenido una reducción </a:t>
            </a:r>
            <a:r>
              <a:rPr lang="es-ES_tradnl" sz="1600"/>
              <a:t>significativa desde la implementación de las medidas de confinamiento en el Simulacro Vital del 20 de marzo. </a:t>
            </a:r>
          </a:p>
        </p:txBody>
      </p:sp>
      <p:pic>
        <p:nvPicPr>
          <p:cNvPr id="6" name="Imagen 5">
            <a:extLst>
              <a:ext uri="{FF2B5EF4-FFF2-40B4-BE49-F238E27FC236}">
                <a16:creationId xmlns:a16="http://schemas.microsoft.com/office/drawing/2014/main" id="{9A9890AC-2C48-6F43-B8FD-63E8BB9BA5D4}"/>
              </a:ext>
            </a:extLst>
          </p:cNvPr>
          <p:cNvPicPr>
            <a:picLocks noChangeAspect="1"/>
          </p:cNvPicPr>
          <p:nvPr/>
        </p:nvPicPr>
        <p:blipFill>
          <a:blip r:embed="rId2"/>
          <a:stretch>
            <a:fillRect/>
          </a:stretch>
        </p:blipFill>
        <p:spPr>
          <a:xfrm>
            <a:off x="397579" y="5580876"/>
            <a:ext cx="396828" cy="396828"/>
          </a:xfrm>
          <a:prstGeom prst="rect">
            <a:avLst/>
          </a:prstGeom>
        </p:spPr>
      </p:pic>
      <p:sp>
        <p:nvSpPr>
          <p:cNvPr id="3" name="TextBox 1">
            <a:extLst>
              <a:ext uri="{FF2B5EF4-FFF2-40B4-BE49-F238E27FC236}">
                <a16:creationId xmlns:a16="http://schemas.microsoft.com/office/drawing/2014/main" id="{C2C163E7-9226-404F-8E66-3919ECCDA0F8}"/>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4" name="Imagen 3">
            <a:extLst>
              <a:ext uri="{FF2B5EF4-FFF2-40B4-BE49-F238E27FC236}">
                <a16:creationId xmlns:a16="http://schemas.microsoft.com/office/drawing/2014/main" id="{0182E2B1-67C6-A645-B354-7313F6DAFE66}"/>
              </a:ext>
            </a:extLst>
          </p:cNvPr>
          <p:cNvPicPr>
            <a:picLocks noChangeAspect="1"/>
          </p:cNvPicPr>
          <p:nvPr/>
        </p:nvPicPr>
        <p:blipFill>
          <a:blip r:embed="rId3"/>
          <a:stretch>
            <a:fillRect/>
          </a:stretch>
        </p:blipFill>
        <p:spPr>
          <a:xfrm>
            <a:off x="1272089" y="1728427"/>
            <a:ext cx="9999577" cy="3347023"/>
          </a:xfrm>
          <a:prstGeom prst="rect">
            <a:avLst/>
          </a:prstGeom>
        </p:spPr>
      </p:pic>
    </p:spTree>
    <p:extLst>
      <p:ext uri="{BB962C8B-B14F-4D97-AF65-F5344CB8AC3E}">
        <p14:creationId xmlns:p14="http://schemas.microsoft.com/office/powerpoint/2010/main" val="532049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2" name="TextBox 1">
            <a:extLst>
              <a:ext uri="{FF2B5EF4-FFF2-40B4-BE49-F238E27FC236}">
                <a16:creationId xmlns:a16="http://schemas.microsoft.com/office/drawing/2014/main" id="{756A863B-2B3F-0E4D-AAB7-1465303C762C}"/>
              </a:ext>
            </a:extLst>
          </p:cNvPr>
          <p:cNvSpPr txBox="1"/>
          <p:nvPr/>
        </p:nvSpPr>
        <p:spPr>
          <a:xfrm>
            <a:off x="756276" y="62874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Sistema de </a:t>
            </a:r>
            <a:r>
              <a:rPr lang="en-US" sz="900" b="1" err="1">
                <a:solidFill>
                  <a:srgbClr val="002060"/>
                </a:solidFill>
              </a:rPr>
              <a:t>Información</a:t>
            </a:r>
            <a:r>
              <a:rPr lang="en-US" sz="900" b="1">
                <a:solidFill>
                  <a:srgbClr val="002060"/>
                </a:solidFill>
              </a:rPr>
              <a:t> </a:t>
            </a:r>
            <a:r>
              <a:rPr lang="en-US" sz="900" b="1" err="1">
                <a:solidFill>
                  <a:srgbClr val="002060"/>
                </a:solidFill>
              </a:rPr>
              <a:t>Estadístico</a:t>
            </a:r>
            <a:r>
              <a:rPr lang="en-US" sz="900" b="1">
                <a:solidFill>
                  <a:srgbClr val="002060"/>
                </a:solidFill>
              </a:rPr>
              <a:t>, </a:t>
            </a:r>
            <a:r>
              <a:rPr lang="en-US" sz="900" b="1" err="1">
                <a:solidFill>
                  <a:srgbClr val="002060"/>
                </a:solidFill>
              </a:rPr>
              <a:t>Delincuencial</a:t>
            </a:r>
            <a:r>
              <a:rPr lang="en-US" sz="900" b="1">
                <a:solidFill>
                  <a:srgbClr val="002060"/>
                </a:solidFill>
              </a:rPr>
              <a:t>, </a:t>
            </a:r>
            <a:r>
              <a:rPr lang="en-US" sz="900" b="1" err="1">
                <a:solidFill>
                  <a:srgbClr val="002060"/>
                </a:solidFill>
              </a:rPr>
              <a:t>Contravencional</a:t>
            </a:r>
            <a:r>
              <a:rPr lang="en-US" sz="900" b="1">
                <a:solidFill>
                  <a:srgbClr val="002060"/>
                </a:solidFill>
              </a:rPr>
              <a:t> y </a:t>
            </a:r>
            <a:r>
              <a:rPr lang="en-US" sz="900" b="1" err="1">
                <a:solidFill>
                  <a:srgbClr val="002060"/>
                </a:solidFill>
              </a:rPr>
              <a:t>Operativo</a:t>
            </a:r>
            <a:r>
              <a:rPr lang="en-US" sz="900" b="1">
                <a:solidFill>
                  <a:srgbClr val="002060"/>
                </a:solidFill>
              </a:rPr>
              <a:t> de la </a:t>
            </a:r>
            <a:r>
              <a:rPr lang="en-US" sz="900" b="1" err="1">
                <a:solidFill>
                  <a:srgbClr val="002060"/>
                </a:solidFill>
              </a:rPr>
              <a:t>Policía</a:t>
            </a:r>
            <a:r>
              <a:rPr lang="en-US" sz="900" b="1">
                <a:solidFill>
                  <a:srgbClr val="002060"/>
                </a:solidFill>
              </a:rPr>
              <a:t> Nacional (SIEDCO). Información extraída el día 14/05/2020. Información sujeta a cambios.</a:t>
            </a:r>
          </a:p>
          <a:p>
            <a:endParaRPr lang="en-US" sz="900" b="1">
              <a:solidFill>
                <a:srgbClr val="002060"/>
              </a:solidFill>
            </a:endParaRPr>
          </a:p>
          <a:p>
            <a:endParaRPr lang="en-US" sz="1000" b="1">
              <a:solidFill>
                <a:srgbClr val="002060"/>
              </a:solidFill>
            </a:endParaRPr>
          </a:p>
        </p:txBody>
      </p:sp>
      <p:sp>
        <p:nvSpPr>
          <p:cNvPr id="5" name="TextBox 4">
            <a:extLst>
              <a:ext uri="{FF2B5EF4-FFF2-40B4-BE49-F238E27FC236}">
                <a16:creationId xmlns:a16="http://schemas.microsoft.com/office/drawing/2014/main" id="{8E4E5513-1A77-4D4D-A8A8-9C954E9730D6}"/>
              </a:ext>
            </a:extLst>
          </p:cNvPr>
          <p:cNvSpPr txBox="1"/>
          <p:nvPr/>
        </p:nvSpPr>
        <p:spPr>
          <a:xfrm>
            <a:off x="1516565" y="5213792"/>
            <a:ext cx="9667677" cy="830997"/>
          </a:xfrm>
          <a:prstGeom prst="rect">
            <a:avLst/>
          </a:prstGeom>
          <a:noFill/>
        </p:spPr>
        <p:txBody>
          <a:bodyPr wrap="square" rtlCol="0">
            <a:spAutoFit/>
          </a:bodyPr>
          <a:lstStyle/>
          <a:p>
            <a:pPr marL="285750" indent="-285750" algn="just">
              <a:buClr>
                <a:srgbClr val="F5B02B"/>
              </a:buClr>
              <a:buFont typeface="Arial" panose="020B0604020202020204" pitchFamily="34" charset="0"/>
              <a:buChar char="•"/>
            </a:pPr>
            <a:r>
              <a:rPr lang="es-ES_tradnl" sz="1600" dirty="0"/>
              <a:t>Antes de la implementación de las medidas de confinamiento obligatorio en la ciudad de Bogotá el hurto a personas en SITP en el 2020 tenía un comportamiento similar al mismo periodo del año pasado pero con las medidas la frecuencia se ha reducido de manera considerable. </a:t>
            </a:r>
          </a:p>
        </p:txBody>
      </p:sp>
      <p:pic>
        <p:nvPicPr>
          <p:cNvPr id="6" name="Imagen 5">
            <a:extLst>
              <a:ext uri="{FF2B5EF4-FFF2-40B4-BE49-F238E27FC236}">
                <a16:creationId xmlns:a16="http://schemas.microsoft.com/office/drawing/2014/main" id="{34264505-9107-5E43-B33D-F950B6B0E09A}"/>
              </a:ext>
            </a:extLst>
          </p:cNvPr>
          <p:cNvPicPr>
            <a:picLocks noChangeAspect="1"/>
          </p:cNvPicPr>
          <p:nvPr/>
        </p:nvPicPr>
        <p:blipFill>
          <a:blip r:embed="rId2"/>
          <a:stretch>
            <a:fillRect/>
          </a:stretch>
        </p:blipFill>
        <p:spPr>
          <a:xfrm>
            <a:off x="779247" y="5430876"/>
            <a:ext cx="396828" cy="396828"/>
          </a:xfrm>
          <a:prstGeom prst="rect">
            <a:avLst/>
          </a:prstGeom>
        </p:spPr>
      </p:pic>
      <p:pic>
        <p:nvPicPr>
          <p:cNvPr id="4" name="Imagen 3">
            <a:extLst>
              <a:ext uri="{FF2B5EF4-FFF2-40B4-BE49-F238E27FC236}">
                <a16:creationId xmlns:a16="http://schemas.microsoft.com/office/drawing/2014/main" id="{7382F42F-F6EE-9643-A4BA-78254D632BA9}"/>
              </a:ext>
            </a:extLst>
          </p:cNvPr>
          <p:cNvPicPr>
            <a:picLocks noChangeAspect="1"/>
          </p:cNvPicPr>
          <p:nvPr/>
        </p:nvPicPr>
        <p:blipFill>
          <a:blip r:embed="rId3"/>
          <a:stretch>
            <a:fillRect/>
          </a:stretch>
        </p:blipFill>
        <p:spPr>
          <a:xfrm>
            <a:off x="1308100" y="1680214"/>
            <a:ext cx="9575800" cy="3162300"/>
          </a:xfrm>
          <a:prstGeom prst="rect">
            <a:avLst/>
          </a:prstGeom>
        </p:spPr>
      </p:pic>
    </p:spTree>
    <p:extLst>
      <p:ext uri="{BB962C8B-B14F-4D97-AF65-F5344CB8AC3E}">
        <p14:creationId xmlns:p14="http://schemas.microsoft.com/office/powerpoint/2010/main" val="1630082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69ADEDE2-FE61-BB44-9A05-EAED1A97D806}"/>
              </a:ext>
            </a:extLst>
          </p:cNvPr>
          <p:cNvPicPr>
            <a:picLocks noChangeAspect="1"/>
          </p:cNvPicPr>
          <p:nvPr/>
        </p:nvPicPr>
        <p:blipFill rotWithShape="1">
          <a:blip r:embed="rId2">
            <a:extLst>
              <a:ext uri="{28A0092B-C50C-407E-A947-70E740481C1C}">
                <a14:useLocalDpi xmlns:a14="http://schemas.microsoft.com/office/drawing/2010/main" val="0"/>
              </a:ext>
            </a:extLst>
          </a:blip>
          <a:srcRect t="7866" b="7866"/>
          <a:stretch/>
        </p:blipFill>
        <p:spPr>
          <a:xfrm>
            <a:off x="-34385" y="0"/>
            <a:ext cx="12226385" cy="6858000"/>
          </a:xfrm>
          <a:prstGeom prst="rect">
            <a:avLst/>
          </a:prstGeom>
        </p:spPr>
      </p:pic>
      <p:sp>
        <p:nvSpPr>
          <p:cNvPr id="5" name="Título 1">
            <a:extLst>
              <a:ext uri="{FF2B5EF4-FFF2-40B4-BE49-F238E27FC236}">
                <a16:creationId xmlns:a16="http://schemas.microsoft.com/office/drawing/2014/main" id="{A1CD1563-E54A-FF4A-B0AA-ED7A084DE68F}"/>
              </a:ext>
            </a:extLst>
          </p:cNvPr>
          <p:cNvSpPr txBox="1">
            <a:spLocks/>
          </p:cNvSpPr>
          <p:nvPr/>
        </p:nvSpPr>
        <p:spPr>
          <a:xfrm>
            <a:off x="-34385" y="5762966"/>
            <a:ext cx="12438259" cy="860859"/>
          </a:xfrm>
          <a:prstGeom prst="rect">
            <a:avLst/>
          </a:prstGeom>
          <a:solidFill>
            <a:srgbClr val="F5B02B">
              <a:alpha val="83000"/>
            </a:srgbClr>
          </a:solidFill>
          <a:effectLst>
            <a:outerShdw blurRad="50800" dist="38100" dir="2700000" algn="tl" rotWithShape="0">
              <a:prstClr val="black">
                <a:alpha val="40000"/>
              </a:prstClr>
            </a:outerShdw>
          </a:effectLst>
        </p:spPr>
        <p:txBody>
          <a:bodyPr vert="horz" lIns="91440" tIns="45720" rIns="91440" bIns="45720" rtlCol="0" anchor="t">
            <a:noAutofit/>
          </a:bodyPr>
          <a:lstStyle>
            <a:lvl1pPr algn="l" defTabSz="457200" rtl="0" eaLnBrk="1" latinLnBrk="0" hangingPunct="1">
              <a:spcBef>
                <a:spcPct val="0"/>
              </a:spcBef>
              <a:buNone/>
              <a:defRPr sz="4000" b="1" kern="1200" cap="all">
                <a:solidFill>
                  <a:schemeClr val="tx1"/>
                </a:solidFill>
                <a:latin typeface="+mj-lt"/>
                <a:ea typeface="+mj-ea"/>
                <a:cs typeface="+mj-cs"/>
              </a:defRPr>
            </a:lvl1pPr>
          </a:lstStyle>
          <a:p>
            <a:pPr algn="ctr"/>
            <a:r>
              <a:rPr lang="es-US" sz="4400" b="0" cap="none">
                <a:solidFill>
                  <a:schemeClr val="bg1"/>
                </a:solidFill>
                <a:latin typeface="Tahoma" panose="020B0604030504040204" pitchFamily="34" charset="0"/>
                <a:ea typeface="Tahoma" panose="020B0604030504040204" pitchFamily="34" charset="0"/>
                <a:cs typeface="Tahoma" panose="020B0604030504040204" pitchFamily="34" charset="0"/>
              </a:rPr>
              <a:t>NUSE (123)</a:t>
            </a:r>
          </a:p>
        </p:txBody>
      </p:sp>
      <p:pic>
        <p:nvPicPr>
          <p:cNvPr id="6" name="Imagen 5" descr="Formato PPT 4.3_3.png">
            <a:extLst>
              <a:ext uri="{FF2B5EF4-FFF2-40B4-BE49-F238E27FC236}">
                <a16:creationId xmlns:a16="http://schemas.microsoft.com/office/drawing/2014/main" id="{8FDB232D-628F-1B41-8261-1E5AC3A88A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92476"/>
          <a:stretch/>
        </p:blipFill>
        <p:spPr>
          <a:xfrm>
            <a:off x="0" y="0"/>
            <a:ext cx="829853" cy="6858000"/>
          </a:xfrm>
          <a:prstGeom prst="rect">
            <a:avLst/>
          </a:prstGeom>
        </p:spPr>
      </p:pic>
    </p:spTree>
    <p:extLst>
      <p:ext uri="{BB962C8B-B14F-4D97-AF65-F5344CB8AC3E}">
        <p14:creationId xmlns:p14="http://schemas.microsoft.com/office/powerpoint/2010/main" val="3266365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1884" y="345421"/>
            <a:ext cx="11396841" cy="1138773"/>
          </a:xfrm>
          <a:prstGeom prst="rect">
            <a:avLst/>
          </a:prstGeom>
          <a:noFill/>
        </p:spPr>
        <p:txBody>
          <a:bodyPr wrap="square" rtlCol="0" anchor="t">
            <a:spAutoFit/>
          </a:bodyPr>
          <a:lstStyle/>
          <a:p>
            <a:pPr algn="ctr"/>
            <a:r>
              <a:rPr lang="es-US" sz="4000" b="1">
                <a:solidFill>
                  <a:srgbClr val="F5B02B"/>
                </a:solidFill>
              </a:rPr>
              <a:t>Atención a la cuarentena desde PMU</a:t>
            </a:r>
            <a:endParaRPr lang="es-US" sz="4000" b="1">
              <a:solidFill>
                <a:srgbClr val="F5B02B"/>
              </a:solidFill>
              <a:cs typeface="Calibri"/>
            </a:endParaRPr>
          </a:p>
          <a:p>
            <a:pPr algn="ctr"/>
            <a:r>
              <a:rPr lang="es-US" sz="2800" b="1">
                <a:solidFill>
                  <a:srgbClr val="F5B02B"/>
                </a:solidFill>
              </a:rPr>
              <a:t>-Funcionamiento del PMU-</a:t>
            </a:r>
            <a:endParaRPr lang="es-ES_tradnl" sz="4000" b="1"/>
          </a:p>
        </p:txBody>
      </p:sp>
      <p:sp>
        <p:nvSpPr>
          <p:cNvPr id="3" name="CuadroTexto 2">
            <a:extLst>
              <a:ext uri="{FF2B5EF4-FFF2-40B4-BE49-F238E27FC236}">
                <a16:creationId xmlns:a16="http://schemas.microsoft.com/office/drawing/2014/main" id="{2D041421-3212-4195-8ACF-D297F5B34A4F}"/>
              </a:ext>
            </a:extLst>
          </p:cNvPr>
          <p:cNvSpPr txBox="1"/>
          <p:nvPr/>
        </p:nvSpPr>
        <p:spPr>
          <a:xfrm>
            <a:off x="454325" y="2280249"/>
            <a:ext cx="1135523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2000">
                <a:ea typeface="+mn-lt"/>
                <a:cs typeface="+mn-lt"/>
              </a:rPr>
              <a:t>El Puesto de Mando Unificado (PMU) se encuentra sesionando en las instalaciones del C4 y la sede principal de la UAECOB y funciona las 24 horas del día. El PMU es liderado por IDIGER y participan de forma presencial la Personería Distrital, Migración Colombia, UAECOB, CRUE, SSCJ, MEBOG, Ejército, Tránsito; las demás entidades lo hacen de forma virtual. El PMU tiene cuatro reuniones al día a las 0:00, 6:00, 12:00, 18:00. En estas reuniones se realiza un barrido de las diferentes situaciones y se hace seguimiento a los indicadores establecidos. La SSCJ está encargada de liderar el sector de seguridad y reportar los indicadores asociados a este sector: comparendos y llamadas línea 123. La SSCJ lidera la coordinación de las repuestas a los diferentes incidentes que se generan en la ciudad en lo referente a seguridad.</a:t>
            </a:r>
            <a:endParaRPr lang="es-ES" sz="2000">
              <a:cs typeface="Calibri"/>
            </a:endParaRPr>
          </a:p>
        </p:txBody>
      </p:sp>
    </p:spTree>
    <p:extLst>
      <p:ext uri="{BB962C8B-B14F-4D97-AF65-F5344CB8AC3E}">
        <p14:creationId xmlns:p14="http://schemas.microsoft.com/office/powerpoint/2010/main" val="3905725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0"/>
            <a:ext cx="11396841" cy="1138773"/>
          </a:xfrm>
          <a:prstGeom prst="rect">
            <a:avLst/>
          </a:prstGeom>
          <a:noFill/>
        </p:spPr>
        <p:txBody>
          <a:bodyPr wrap="square" rtlCol="0" anchor="t">
            <a:spAutoFit/>
          </a:bodyPr>
          <a:lstStyle/>
          <a:p>
            <a:pPr algn="ctr"/>
            <a:r>
              <a:rPr lang="es-US" sz="4000" b="1">
                <a:solidFill>
                  <a:srgbClr val="F5B02B"/>
                </a:solidFill>
              </a:rPr>
              <a:t>Tablero de Control</a:t>
            </a:r>
          </a:p>
          <a:p>
            <a:pPr algn="ctr"/>
            <a:r>
              <a:rPr lang="es-US" sz="2800" b="1">
                <a:solidFill>
                  <a:srgbClr val="F5B02B"/>
                </a:solidFill>
              </a:rPr>
              <a:t>-Comparación estacional 2019 y 2020 – porcentaje de variación</a:t>
            </a:r>
            <a:endParaRPr lang="es-US" sz="4000" b="1">
              <a:solidFill>
                <a:srgbClr val="F5B02B"/>
              </a:solidFill>
              <a:cs typeface="Calibri"/>
            </a:endParaRPr>
          </a:p>
        </p:txBody>
      </p:sp>
      <p:sp>
        <p:nvSpPr>
          <p:cNvPr id="2" name="TextBox 1">
            <a:extLst>
              <a:ext uri="{FF2B5EF4-FFF2-40B4-BE49-F238E27FC236}">
                <a16:creationId xmlns:a16="http://schemas.microsoft.com/office/drawing/2014/main" id="{756A863B-2B3F-0E4D-AAB7-1465303C762C}"/>
              </a:ext>
            </a:extLst>
          </p:cNvPr>
          <p:cNvSpPr txBox="1"/>
          <p:nvPr/>
        </p:nvSpPr>
        <p:spPr>
          <a:xfrm>
            <a:off x="261671" y="5548595"/>
            <a:ext cx="11532749" cy="830997"/>
          </a:xfrm>
          <a:prstGeom prst="rect">
            <a:avLst/>
          </a:prstGeom>
          <a:noFill/>
        </p:spPr>
        <p:txBody>
          <a:bodyPr wrap="square" rtlCol="0" anchor="t">
            <a:spAutoFit/>
          </a:bodyPr>
          <a:lstStyle/>
          <a:p>
            <a:pPr algn="just"/>
            <a:r>
              <a:rPr lang="en-US" sz="800" b="1" dirty="0">
                <a:solidFill>
                  <a:srgbClr val="002060"/>
                </a:solidFill>
              </a:rPr>
              <a:t>Fuente: </a:t>
            </a:r>
            <a:r>
              <a:rPr lang="en-US" sz="800" b="1" dirty="0" err="1">
                <a:solidFill>
                  <a:srgbClr val="002060"/>
                </a:solidFill>
              </a:rPr>
              <a:t>Elaborado</a:t>
            </a:r>
            <a:r>
              <a:rPr lang="en-US" sz="800" b="1" dirty="0">
                <a:solidFill>
                  <a:srgbClr val="002060"/>
                </a:solidFill>
              </a:rPr>
              <a:t> por la </a:t>
            </a:r>
            <a:r>
              <a:rPr lang="en-US" sz="800" b="1" dirty="0" err="1">
                <a:solidFill>
                  <a:srgbClr val="002060"/>
                </a:solidFill>
              </a:rPr>
              <a:t>Oficina</a:t>
            </a:r>
            <a:r>
              <a:rPr lang="en-US" sz="800" b="1" dirty="0">
                <a:solidFill>
                  <a:srgbClr val="002060"/>
                </a:solidFill>
              </a:rPr>
              <a:t> de </a:t>
            </a:r>
            <a:r>
              <a:rPr lang="en-US" sz="800" b="1" dirty="0" err="1">
                <a:solidFill>
                  <a:srgbClr val="002060"/>
                </a:solidFill>
              </a:rPr>
              <a:t>Análisis</a:t>
            </a:r>
            <a:r>
              <a:rPr lang="en-US" sz="800" b="1" dirty="0">
                <a:solidFill>
                  <a:srgbClr val="002060"/>
                </a:solidFill>
              </a:rPr>
              <a:t> de </a:t>
            </a:r>
            <a:r>
              <a:rPr lang="en-US" sz="800" b="1" dirty="0" err="1">
                <a:solidFill>
                  <a:srgbClr val="002060"/>
                </a:solidFill>
              </a:rPr>
              <a:t>Información</a:t>
            </a:r>
            <a:r>
              <a:rPr lang="en-US" sz="800" b="1" dirty="0">
                <a:solidFill>
                  <a:srgbClr val="002060"/>
                </a:solidFill>
              </a:rPr>
              <a:t> y </a:t>
            </a:r>
            <a:r>
              <a:rPr lang="en-US" sz="800" b="1" dirty="0" err="1">
                <a:solidFill>
                  <a:srgbClr val="002060"/>
                </a:solidFill>
              </a:rPr>
              <a:t>Estudios</a:t>
            </a:r>
            <a:r>
              <a:rPr lang="en-US" sz="800" b="1" dirty="0">
                <a:solidFill>
                  <a:srgbClr val="002060"/>
                </a:solidFill>
              </a:rPr>
              <a:t> </a:t>
            </a:r>
            <a:r>
              <a:rPr lang="en-US" sz="800" b="1" dirty="0" err="1">
                <a:solidFill>
                  <a:srgbClr val="002060"/>
                </a:solidFill>
              </a:rPr>
              <a:t>Estratégicos</a:t>
            </a:r>
            <a:r>
              <a:rPr lang="en-US" sz="800" b="1" dirty="0">
                <a:solidFill>
                  <a:srgbClr val="002060"/>
                </a:solidFill>
              </a:rPr>
              <a:t>. </a:t>
            </a:r>
            <a:r>
              <a:rPr lang="en-US" sz="800" b="1" dirty="0" err="1">
                <a:solidFill>
                  <a:srgbClr val="002060"/>
                </a:solidFill>
              </a:rPr>
              <a:t>Secretaría</a:t>
            </a:r>
            <a:r>
              <a:rPr lang="en-US" sz="800" b="1" dirty="0">
                <a:solidFill>
                  <a:srgbClr val="002060"/>
                </a:solidFill>
              </a:rPr>
              <a:t> </a:t>
            </a:r>
            <a:r>
              <a:rPr lang="en-US" sz="800" b="1" dirty="0" err="1">
                <a:solidFill>
                  <a:srgbClr val="002060"/>
                </a:solidFill>
              </a:rPr>
              <a:t>Distrital</a:t>
            </a:r>
            <a:r>
              <a:rPr lang="en-US" sz="800" b="1" dirty="0">
                <a:solidFill>
                  <a:srgbClr val="002060"/>
                </a:solidFill>
              </a:rPr>
              <a:t> de </a:t>
            </a:r>
            <a:r>
              <a:rPr lang="en-US" sz="800" b="1" dirty="0" err="1">
                <a:solidFill>
                  <a:srgbClr val="002060"/>
                </a:solidFill>
              </a:rPr>
              <a:t>Seguridad</a:t>
            </a:r>
            <a:r>
              <a:rPr lang="en-US" sz="800" b="1" dirty="0">
                <a:solidFill>
                  <a:srgbClr val="002060"/>
                </a:solidFill>
              </a:rPr>
              <a:t>, Convivencia y Justicia. </a:t>
            </a:r>
            <a:r>
              <a:rPr lang="en-US" sz="800" b="1" dirty="0" err="1">
                <a:solidFill>
                  <a:srgbClr val="002060"/>
                </a:solidFill>
              </a:rPr>
              <a:t>Cálculos</a:t>
            </a:r>
            <a:r>
              <a:rPr lang="en-US" sz="800" b="1" dirty="0">
                <a:solidFill>
                  <a:srgbClr val="002060"/>
                </a:solidFill>
              </a:rPr>
              <a:t> </a:t>
            </a:r>
            <a:r>
              <a:rPr lang="en-US" sz="800" b="1" dirty="0" err="1">
                <a:solidFill>
                  <a:srgbClr val="002060"/>
                </a:solidFill>
              </a:rPr>
              <a:t>propios</a:t>
            </a:r>
            <a:r>
              <a:rPr lang="en-US" sz="800" b="1" dirty="0">
                <a:solidFill>
                  <a:srgbClr val="002060"/>
                </a:solidFill>
              </a:rPr>
              <a:t> con </a:t>
            </a:r>
            <a:r>
              <a:rPr lang="en-US" sz="800" b="1" dirty="0" err="1">
                <a:solidFill>
                  <a:srgbClr val="002060"/>
                </a:solidFill>
              </a:rPr>
              <a:t>información</a:t>
            </a:r>
            <a:r>
              <a:rPr lang="en-US" sz="800" b="1" dirty="0">
                <a:solidFill>
                  <a:srgbClr val="002060"/>
                </a:solidFill>
              </a:rPr>
              <a:t> del Sistema de </a:t>
            </a:r>
            <a:r>
              <a:rPr lang="en-US" sz="800" b="1" dirty="0" err="1">
                <a:solidFill>
                  <a:srgbClr val="002060"/>
                </a:solidFill>
              </a:rPr>
              <a:t>Información</a:t>
            </a:r>
            <a:r>
              <a:rPr lang="en-US" sz="800" b="1" dirty="0">
                <a:solidFill>
                  <a:srgbClr val="002060"/>
                </a:solidFill>
              </a:rPr>
              <a:t> </a:t>
            </a:r>
            <a:r>
              <a:rPr lang="en-US" sz="800" b="1" dirty="0" err="1">
                <a:solidFill>
                  <a:srgbClr val="002060"/>
                </a:solidFill>
              </a:rPr>
              <a:t>Estadístico</a:t>
            </a:r>
            <a:r>
              <a:rPr lang="en-US" sz="800" b="1" dirty="0">
                <a:solidFill>
                  <a:srgbClr val="002060"/>
                </a:solidFill>
              </a:rPr>
              <a:t>, </a:t>
            </a:r>
            <a:r>
              <a:rPr lang="en-US" sz="800" b="1" dirty="0" err="1">
                <a:solidFill>
                  <a:srgbClr val="002060"/>
                </a:solidFill>
              </a:rPr>
              <a:t>Delincuencial</a:t>
            </a:r>
            <a:r>
              <a:rPr lang="en-US" sz="800" b="1" dirty="0">
                <a:solidFill>
                  <a:srgbClr val="002060"/>
                </a:solidFill>
              </a:rPr>
              <a:t>, </a:t>
            </a:r>
            <a:r>
              <a:rPr lang="en-US" sz="800" b="1" dirty="0" err="1">
                <a:solidFill>
                  <a:srgbClr val="002060"/>
                </a:solidFill>
              </a:rPr>
              <a:t>Contravencional</a:t>
            </a:r>
            <a:r>
              <a:rPr lang="en-US" sz="800" b="1" dirty="0">
                <a:solidFill>
                  <a:srgbClr val="002060"/>
                </a:solidFill>
              </a:rPr>
              <a:t> y </a:t>
            </a:r>
            <a:r>
              <a:rPr lang="en-US" sz="800" b="1" dirty="0" err="1">
                <a:solidFill>
                  <a:srgbClr val="002060"/>
                </a:solidFill>
              </a:rPr>
              <a:t>Operativo</a:t>
            </a:r>
            <a:r>
              <a:rPr lang="en-US" sz="800" b="1" dirty="0">
                <a:solidFill>
                  <a:srgbClr val="002060"/>
                </a:solidFill>
              </a:rPr>
              <a:t> de la </a:t>
            </a:r>
            <a:r>
              <a:rPr lang="en-US" sz="800" b="1" dirty="0" err="1">
                <a:solidFill>
                  <a:srgbClr val="002060"/>
                </a:solidFill>
              </a:rPr>
              <a:t>Policía</a:t>
            </a:r>
            <a:r>
              <a:rPr lang="en-US" sz="800" b="1" dirty="0">
                <a:solidFill>
                  <a:srgbClr val="002060"/>
                </a:solidFill>
              </a:rPr>
              <a:t> Nacional (SIEDCO). </a:t>
            </a:r>
            <a:r>
              <a:rPr lang="en-US" sz="800" b="1" dirty="0" err="1">
                <a:solidFill>
                  <a:srgbClr val="002060"/>
                </a:solidFill>
              </a:rPr>
              <a:t>Información</a:t>
            </a:r>
            <a:r>
              <a:rPr lang="en-US" sz="800" b="1" dirty="0">
                <a:solidFill>
                  <a:srgbClr val="002060"/>
                </a:solidFill>
              </a:rPr>
              <a:t> </a:t>
            </a:r>
            <a:r>
              <a:rPr lang="en-US" sz="800" b="1" dirty="0" err="1">
                <a:solidFill>
                  <a:srgbClr val="002060"/>
                </a:solidFill>
              </a:rPr>
              <a:t>extraída</a:t>
            </a:r>
            <a:r>
              <a:rPr lang="en-US" sz="800" b="1" dirty="0">
                <a:solidFill>
                  <a:srgbClr val="002060"/>
                </a:solidFill>
              </a:rPr>
              <a:t> el </a:t>
            </a:r>
            <a:r>
              <a:rPr lang="en-US" sz="800" b="1" dirty="0" err="1">
                <a:solidFill>
                  <a:srgbClr val="002060"/>
                </a:solidFill>
              </a:rPr>
              <a:t>día</a:t>
            </a:r>
            <a:r>
              <a:rPr lang="en-US" sz="800" b="1" dirty="0">
                <a:solidFill>
                  <a:srgbClr val="002060"/>
                </a:solidFill>
              </a:rPr>
              <a:t> 14/05/2020. </a:t>
            </a:r>
            <a:r>
              <a:rPr lang="en-US" sz="800" b="1" dirty="0" err="1">
                <a:solidFill>
                  <a:srgbClr val="002060"/>
                </a:solidFill>
              </a:rPr>
              <a:t>Información</a:t>
            </a:r>
            <a:r>
              <a:rPr lang="en-US" sz="800" b="1" dirty="0">
                <a:solidFill>
                  <a:srgbClr val="002060"/>
                </a:solidFill>
              </a:rPr>
              <a:t> </a:t>
            </a:r>
            <a:r>
              <a:rPr lang="en-US" sz="800" b="1" dirty="0" err="1">
                <a:solidFill>
                  <a:srgbClr val="002060"/>
                </a:solidFill>
              </a:rPr>
              <a:t>sujeta</a:t>
            </a:r>
            <a:r>
              <a:rPr lang="en-US" sz="800" b="1" dirty="0">
                <a:solidFill>
                  <a:srgbClr val="002060"/>
                </a:solidFill>
              </a:rPr>
              <a:t> a </a:t>
            </a:r>
            <a:r>
              <a:rPr lang="en-US" sz="800" b="1" dirty="0" err="1">
                <a:solidFill>
                  <a:srgbClr val="002060"/>
                </a:solidFill>
              </a:rPr>
              <a:t>cambios</a:t>
            </a:r>
            <a:r>
              <a:rPr lang="en-US" sz="800" b="1" dirty="0">
                <a:solidFill>
                  <a:srgbClr val="002060"/>
                </a:solidFill>
              </a:rPr>
              <a:t>. Se </a:t>
            </a:r>
            <a:r>
              <a:rPr lang="en-US" sz="800" b="1" dirty="0" err="1">
                <a:solidFill>
                  <a:srgbClr val="002060"/>
                </a:solidFill>
              </a:rPr>
              <a:t>incluyen</a:t>
            </a:r>
            <a:r>
              <a:rPr lang="en-US" sz="800" b="1" dirty="0">
                <a:solidFill>
                  <a:srgbClr val="002060"/>
                </a:solidFill>
              </a:rPr>
              <a:t> las </a:t>
            </a:r>
            <a:r>
              <a:rPr lang="en-US" sz="800" b="1" dirty="0" err="1">
                <a:solidFill>
                  <a:srgbClr val="002060"/>
                </a:solidFill>
              </a:rPr>
              <a:t>siguientes</a:t>
            </a:r>
            <a:r>
              <a:rPr lang="en-US" sz="800" b="1" dirty="0">
                <a:solidFill>
                  <a:srgbClr val="002060"/>
                </a:solidFill>
              </a:rPr>
              <a:t> </a:t>
            </a:r>
            <a:r>
              <a:rPr lang="en-US" sz="800" b="1" dirty="0" err="1">
                <a:solidFill>
                  <a:srgbClr val="002060"/>
                </a:solidFill>
              </a:rPr>
              <a:t>categorias</a:t>
            </a:r>
            <a:r>
              <a:rPr lang="en-US" sz="800" b="1" dirty="0">
                <a:solidFill>
                  <a:srgbClr val="002060"/>
                </a:solidFill>
              </a:rPr>
              <a:t> </a:t>
            </a:r>
            <a:r>
              <a:rPr lang="es-ES" sz="800" b="1" dirty="0">
                <a:solidFill>
                  <a:srgbClr val="002060"/>
                </a:solidFill>
              </a:rPr>
              <a:t>Bienestar: incluye reportes por daños en servicios públicos.​</a:t>
            </a:r>
            <a:r>
              <a:rPr lang="es-ES" sz="800" b="1" dirty="0">
                <a:solidFill>
                  <a:srgbClr val="002060"/>
                </a:solidFill>
                <a:cs typeface="Calibri"/>
              </a:rPr>
              <a:t> </a:t>
            </a:r>
            <a:r>
              <a:rPr lang="es-ES" sz="800" b="1" dirty="0">
                <a:solidFill>
                  <a:srgbClr val="002060"/>
                </a:solidFill>
              </a:rPr>
              <a:t>Orden público: incidentes por hurto a comercio, los comportamientos contrarios a la convivencia de desacato a orden de policía y quebrantar horarios establecidos, junto a la medida de traslado por protección y los incidentes de fuga de presos, desacato, alteración de orden público, riña, intento o violación de domicilio, manifestación, motín, sabotaje, disparos y lesiones personales. ​</a:t>
            </a:r>
            <a:r>
              <a:rPr lang="es-ES" sz="800" b="1" dirty="0">
                <a:solidFill>
                  <a:srgbClr val="002060"/>
                </a:solidFill>
                <a:cs typeface="Calibri"/>
              </a:rPr>
              <a:t> </a:t>
            </a:r>
            <a:r>
              <a:rPr lang="es-ES" sz="800" b="1" dirty="0">
                <a:solidFill>
                  <a:srgbClr val="002060"/>
                </a:solidFill>
              </a:rPr>
              <a:t>Población vulnerable: reporta habitantes de calle y personas pidiendo auxilio.  ​</a:t>
            </a:r>
            <a:r>
              <a:rPr lang="es-ES" sz="800" b="1" dirty="0">
                <a:solidFill>
                  <a:srgbClr val="002060"/>
                </a:solidFill>
                <a:cs typeface="Calibri"/>
              </a:rPr>
              <a:t> </a:t>
            </a:r>
            <a:r>
              <a:rPr lang="es-ES" sz="800" b="1" dirty="0">
                <a:solidFill>
                  <a:srgbClr val="002060"/>
                </a:solidFill>
              </a:rPr>
              <a:t>Salud: agrega reportes por evento respiratorio, enfermo, intento de suicidio, trastorno mental, dolor </a:t>
            </a:r>
            <a:r>
              <a:rPr lang="es-ES" sz="800" b="1" dirty="0" err="1">
                <a:solidFill>
                  <a:srgbClr val="002060"/>
                </a:solidFill>
              </a:rPr>
              <a:t>toráxico</a:t>
            </a:r>
            <a:r>
              <a:rPr lang="es-ES" sz="800" b="1" dirty="0">
                <a:solidFill>
                  <a:srgbClr val="002060"/>
                </a:solidFill>
              </a:rPr>
              <a:t>, herido, convulsión, patología ginecobstetricia, caída de altura y síntomas gastrointestinales. ​</a:t>
            </a:r>
            <a:r>
              <a:rPr lang="es-ES" sz="800" b="1" dirty="0">
                <a:solidFill>
                  <a:srgbClr val="002060"/>
                </a:solidFill>
                <a:cs typeface="Calibri"/>
              </a:rPr>
              <a:t> </a:t>
            </a:r>
            <a:r>
              <a:rPr lang="es-ES" sz="800" b="1" dirty="0">
                <a:solidFill>
                  <a:srgbClr val="002060"/>
                </a:solidFill>
              </a:rPr>
              <a:t>Violencias:  incluye los delitos de homicidios, delitos sexuales, violencia intrafamiliar, junto a los incidentes de: maltrato, maltrato a la mujer, persona abandonada y violencia sexual.</a:t>
            </a:r>
            <a:r>
              <a:rPr lang="es-ES" sz="800" b="1" dirty="0">
                <a:solidFill>
                  <a:srgbClr val="002060"/>
                </a:solidFill>
                <a:cs typeface="Calibri"/>
              </a:rPr>
              <a:t> </a:t>
            </a:r>
            <a:r>
              <a:rPr lang="es-ES" sz="800" b="1" dirty="0">
                <a:solidFill>
                  <a:srgbClr val="002060"/>
                </a:solidFill>
              </a:rPr>
              <a:t>SPA: reportes de consumo de sustancias psicoactivas. </a:t>
            </a:r>
            <a:endParaRPr lang="es-ES" sz="800" b="1" dirty="0">
              <a:solidFill>
                <a:srgbClr val="002060"/>
              </a:solidFill>
              <a:cs typeface="Calibri"/>
            </a:endParaRPr>
          </a:p>
        </p:txBody>
      </p:sp>
      <p:graphicFrame>
        <p:nvGraphicFramePr>
          <p:cNvPr id="4" name="Tabla 3">
            <a:extLst>
              <a:ext uri="{FF2B5EF4-FFF2-40B4-BE49-F238E27FC236}">
                <a16:creationId xmlns:a16="http://schemas.microsoft.com/office/drawing/2014/main" id="{E07BE2E5-5EB9-D840-953B-35273AD3ECED}"/>
              </a:ext>
            </a:extLst>
          </p:cNvPr>
          <p:cNvGraphicFramePr>
            <a:graphicFrameLocks noGrp="1"/>
          </p:cNvGraphicFramePr>
          <p:nvPr>
            <p:extLst>
              <p:ext uri="{D42A27DB-BD31-4B8C-83A1-F6EECF244321}">
                <p14:modId xmlns:p14="http://schemas.microsoft.com/office/powerpoint/2010/main" val="2021098675"/>
              </p:ext>
            </p:extLst>
          </p:nvPr>
        </p:nvGraphicFramePr>
        <p:xfrm>
          <a:off x="2719695" y="1511300"/>
          <a:ext cx="6616700" cy="3835400"/>
        </p:xfrm>
        <a:graphic>
          <a:graphicData uri="http://schemas.openxmlformats.org/drawingml/2006/table">
            <a:tbl>
              <a:tblPr/>
              <a:tblGrid>
                <a:gridCol w="1435520">
                  <a:extLst>
                    <a:ext uri="{9D8B030D-6E8A-4147-A177-3AD203B41FA5}">
                      <a16:colId xmlns:a16="http://schemas.microsoft.com/office/drawing/2014/main" val="664765667"/>
                    </a:ext>
                  </a:extLst>
                </a:gridCol>
                <a:gridCol w="722513">
                  <a:extLst>
                    <a:ext uri="{9D8B030D-6E8A-4147-A177-3AD203B41FA5}">
                      <a16:colId xmlns:a16="http://schemas.microsoft.com/office/drawing/2014/main" val="1510492000"/>
                    </a:ext>
                  </a:extLst>
                </a:gridCol>
                <a:gridCol w="979196">
                  <a:extLst>
                    <a:ext uri="{9D8B030D-6E8A-4147-A177-3AD203B41FA5}">
                      <a16:colId xmlns:a16="http://schemas.microsoft.com/office/drawing/2014/main" val="201312948"/>
                    </a:ext>
                  </a:extLst>
                </a:gridCol>
                <a:gridCol w="1017223">
                  <a:extLst>
                    <a:ext uri="{9D8B030D-6E8A-4147-A177-3AD203B41FA5}">
                      <a16:colId xmlns:a16="http://schemas.microsoft.com/office/drawing/2014/main" val="214829810"/>
                    </a:ext>
                  </a:extLst>
                </a:gridCol>
                <a:gridCol w="1102783">
                  <a:extLst>
                    <a:ext uri="{9D8B030D-6E8A-4147-A177-3AD203B41FA5}">
                      <a16:colId xmlns:a16="http://schemas.microsoft.com/office/drawing/2014/main" val="4089584985"/>
                    </a:ext>
                  </a:extLst>
                </a:gridCol>
                <a:gridCol w="570405">
                  <a:extLst>
                    <a:ext uri="{9D8B030D-6E8A-4147-A177-3AD203B41FA5}">
                      <a16:colId xmlns:a16="http://schemas.microsoft.com/office/drawing/2014/main" val="3715831978"/>
                    </a:ext>
                  </a:extLst>
                </a:gridCol>
                <a:gridCol w="789060">
                  <a:extLst>
                    <a:ext uri="{9D8B030D-6E8A-4147-A177-3AD203B41FA5}">
                      <a16:colId xmlns:a16="http://schemas.microsoft.com/office/drawing/2014/main" val="322468281"/>
                    </a:ext>
                  </a:extLst>
                </a:gridCol>
              </a:tblGrid>
              <a:tr h="203200">
                <a:tc>
                  <a:txBody>
                    <a:bodyPr/>
                    <a:lstStyle/>
                    <a:p>
                      <a:pPr algn="l" fontAlgn="b"/>
                      <a:r>
                        <a:rPr lang="es-419" sz="1100" b="0" i="0" u="none" strike="noStrike">
                          <a:solidFill>
                            <a:srgbClr val="FFFFFF"/>
                          </a:solidFill>
                          <a:effectLst/>
                          <a:latin typeface="Calibri" panose="020F0502020204030204" pitchFamily="34" charset="0"/>
                        </a:rPr>
                        <a:t> </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Bienestar</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ConsumoSPA</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OrdenPublico</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PobVulnerable</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Salud</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Violencias</a:t>
                      </a:r>
                    </a:p>
                  </a:txBody>
                  <a:tcPr marL="9525" marR="9525" marT="9525" marB="0" anchor="b">
                    <a:lnL>
                      <a:noFill/>
                    </a:lnL>
                    <a:lnR>
                      <a:noFill/>
                    </a:lnR>
                    <a:lnT>
                      <a:noFill/>
                    </a:lnT>
                    <a:lnB>
                      <a:noFill/>
                    </a:lnB>
                    <a:solidFill>
                      <a:srgbClr val="595959"/>
                    </a:solidFill>
                  </a:tcPr>
                </a:tc>
                <a:extLst>
                  <a:ext uri="{0D108BD9-81ED-4DB2-BD59-A6C34878D82A}">
                    <a16:rowId xmlns:a16="http://schemas.microsoft.com/office/drawing/2014/main" val="3544233148"/>
                  </a:ext>
                </a:extLst>
              </a:tr>
              <a:tr h="203200">
                <a:tc>
                  <a:txBody>
                    <a:bodyPr/>
                    <a:lstStyle/>
                    <a:p>
                      <a:pPr algn="l" fontAlgn="b"/>
                      <a:r>
                        <a:rPr lang="es-419" sz="1100" b="0" i="0" u="none" strike="noStrike">
                          <a:solidFill>
                            <a:srgbClr val="FFFFFF"/>
                          </a:solidFill>
                          <a:effectLst/>
                          <a:latin typeface="Calibri" panose="020F0502020204030204" pitchFamily="34" charset="0"/>
                        </a:rPr>
                        <a:t>ANTONIO NARIÑO</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-19%</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202%</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203088601"/>
                  </a:ext>
                </a:extLst>
              </a:tr>
              <a:tr h="190500">
                <a:tc>
                  <a:txBody>
                    <a:bodyPr/>
                    <a:lstStyle/>
                    <a:p>
                      <a:pPr algn="l" fontAlgn="b"/>
                      <a:r>
                        <a:rPr lang="es-419" sz="1100" b="0" i="0" u="none" strike="noStrike">
                          <a:solidFill>
                            <a:srgbClr val="FFFFFF"/>
                          </a:solidFill>
                          <a:effectLst/>
                          <a:latin typeface="Calibri" panose="020F0502020204030204" pitchFamily="34" charset="0"/>
                        </a:rPr>
                        <a:t>BARRIOS UNIDOS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-55%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-44%</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203%</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-73%</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884919808"/>
                  </a:ext>
                </a:extLst>
              </a:tr>
              <a:tr h="190500">
                <a:tc>
                  <a:txBody>
                    <a:bodyPr/>
                    <a:lstStyle/>
                    <a:p>
                      <a:pPr algn="l" fontAlgn="b"/>
                      <a:r>
                        <a:rPr lang="es-419" sz="1100" b="0" i="0" u="none" strike="noStrike">
                          <a:solidFill>
                            <a:srgbClr val="FFFFFF"/>
                          </a:solidFill>
                          <a:effectLst/>
                          <a:latin typeface="Calibri" panose="020F0502020204030204" pitchFamily="34" charset="0"/>
                        </a:rPr>
                        <a:t>BOSA</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-30%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34%</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539%</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-83%</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823330085"/>
                  </a:ext>
                </a:extLst>
              </a:tr>
              <a:tr h="190500">
                <a:tc>
                  <a:txBody>
                    <a:bodyPr/>
                    <a:lstStyle/>
                    <a:p>
                      <a:pPr algn="l" fontAlgn="b"/>
                      <a:r>
                        <a:rPr lang="es-419" sz="1100" b="0" i="0" u="none" strike="noStrike">
                          <a:solidFill>
                            <a:srgbClr val="FFFFFF"/>
                          </a:solidFill>
                          <a:effectLst/>
                          <a:latin typeface="Calibri" panose="020F0502020204030204" pitchFamily="34" charset="0"/>
                        </a:rPr>
                        <a:t>CANDELARIA</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-53%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-44%</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131%</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-72%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406109092"/>
                  </a:ext>
                </a:extLst>
              </a:tr>
              <a:tr h="190500">
                <a:tc>
                  <a:txBody>
                    <a:bodyPr/>
                    <a:lstStyle/>
                    <a:p>
                      <a:pPr algn="l" fontAlgn="b"/>
                      <a:r>
                        <a:rPr lang="es-419" sz="1100" b="0" i="0" u="none" strike="noStrike">
                          <a:solidFill>
                            <a:srgbClr val="FFFFFF"/>
                          </a:solidFill>
                          <a:effectLst/>
                          <a:latin typeface="Calibri" panose="020F0502020204030204" pitchFamily="34" charset="0"/>
                        </a:rPr>
                        <a:t>CHAPINERO</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-58%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-51%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-62%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158%</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-86%</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420425699"/>
                  </a:ext>
                </a:extLst>
              </a:tr>
              <a:tr h="190500">
                <a:tc>
                  <a:txBody>
                    <a:bodyPr/>
                    <a:lstStyle/>
                    <a:p>
                      <a:pPr algn="l" fontAlgn="b"/>
                      <a:r>
                        <a:rPr lang="es-419" sz="1100" b="0" i="0" u="none" strike="noStrike">
                          <a:solidFill>
                            <a:srgbClr val="FFFFFF"/>
                          </a:solidFill>
                          <a:effectLst/>
                          <a:latin typeface="Calibri" panose="020F0502020204030204" pitchFamily="34" charset="0"/>
                        </a:rPr>
                        <a:t>CIUDAD BOLIVAR</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-19%</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7%</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-9%</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-24%</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426%</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-86%</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273904396"/>
                  </a:ext>
                </a:extLst>
              </a:tr>
              <a:tr h="190500">
                <a:tc>
                  <a:txBody>
                    <a:bodyPr/>
                    <a:lstStyle/>
                    <a:p>
                      <a:pPr algn="l" fontAlgn="b"/>
                      <a:r>
                        <a:rPr lang="es-419" sz="1100" b="0" i="0" u="none" strike="noStrike">
                          <a:solidFill>
                            <a:srgbClr val="FFFFFF"/>
                          </a:solidFill>
                          <a:effectLst/>
                          <a:latin typeface="Calibri" panose="020F0502020204030204" pitchFamily="34" charset="0"/>
                        </a:rPr>
                        <a:t>ENGATIVA</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-21%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-24%</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412%</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542805018"/>
                  </a:ext>
                </a:extLst>
              </a:tr>
              <a:tr h="190500">
                <a:tc>
                  <a:txBody>
                    <a:bodyPr/>
                    <a:lstStyle/>
                    <a:p>
                      <a:pPr algn="l" fontAlgn="b"/>
                      <a:r>
                        <a:rPr lang="es-419" sz="1100" b="0" i="0" u="none" strike="noStrike">
                          <a:solidFill>
                            <a:srgbClr val="FFFFFF"/>
                          </a:solidFill>
                          <a:effectLst/>
                          <a:latin typeface="Calibri" panose="020F0502020204030204" pitchFamily="34" charset="0"/>
                        </a:rPr>
                        <a:t>FONTIBON</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-56%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393%</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113755906"/>
                  </a:ext>
                </a:extLst>
              </a:tr>
              <a:tr h="190500">
                <a:tc>
                  <a:txBody>
                    <a:bodyPr/>
                    <a:lstStyle/>
                    <a:p>
                      <a:pPr algn="l" fontAlgn="b"/>
                      <a:r>
                        <a:rPr lang="es-419" sz="1100" b="0" i="0" u="none" strike="noStrike">
                          <a:solidFill>
                            <a:srgbClr val="FFFFFF"/>
                          </a:solidFill>
                          <a:effectLst/>
                          <a:latin typeface="Calibri" panose="020F0502020204030204" pitchFamily="34" charset="0"/>
                        </a:rPr>
                        <a:t>KENNEDY</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-35%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-24%</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488%</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147335491"/>
                  </a:ext>
                </a:extLst>
              </a:tr>
              <a:tr h="190500">
                <a:tc>
                  <a:txBody>
                    <a:bodyPr/>
                    <a:lstStyle/>
                    <a:p>
                      <a:pPr algn="l" fontAlgn="b"/>
                      <a:r>
                        <a:rPr lang="es-419" sz="1100" b="0" i="0" u="none" strike="noStrike">
                          <a:solidFill>
                            <a:srgbClr val="FFFFFF"/>
                          </a:solidFill>
                          <a:effectLst/>
                          <a:latin typeface="Calibri" panose="020F0502020204030204" pitchFamily="34" charset="0"/>
                        </a:rPr>
                        <a:t>LOS MARTIRES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-39%</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199%</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-73%</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942210765"/>
                  </a:ext>
                </a:extLst>
              </a:tr>
              <a:tr h="190500">
                <a:tc>
                  <a:txBody>
                    <a:bodyPr/>
                    <a:lstStyle/>
                    <a:p>
                      <a:pPr algn="l" fontAlgn="b"/>
                      <a:r>
                        <a:rPr lang="es-419" sz="1100" b="0" i="0" u="none" strike="noStrike">
                          <a:solidFill>
                            <a:srgbClr val="FFFFFF"/>
                          </a:solidFill>
                          <a:effectLst/>
                          <a:latin typeface="Calibri" panose="020F0502020204030204" pitchFamily="34" charset="0"/>
                        </a:rPr>
                        <a:t>PUENTE ARANDA</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-23%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274%</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177461579"/>
                  </a:ext>
                </a:extLst>
              </a:tr>
              <a:tr h="190500">
                <a:tc>
                  <a:txBody>
                    <a:bodyPr/>
                    <a:lstStyle/>
                    <a:p>
                      <a:pPr algn="l" fontAlgn="b"/>
                      <a:r>
                        <a:rPr lang="es-419" sz="1100" b="0" i="0" u="none" strike="noStrike">
                          <a:solidFill>
                            <a:srgbClr val="FFFFFF"/>
                          </a:solidFill>
                          <a:effectLst/>
                          <a:latin typeface="Calibri" panose="020F0502020204030204" pitchFamily="34" charset="0"/>
                        </a:rPr>
                        <a:t>RAFAEL URIBE URIBE</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17%</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-12%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451%</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-84%</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976248906"/>
                  </a:ext>
                </a:extLst>
              </a:tr>
              <a:tr h="190500">
                <a:tc>
                  <a:txBody>
                    <a:bodyPr/>
                    <a:lstStyle/>
                    <a:p>
                      <a:pPr algn="l" fontAlgn="b"/>
                      <a:r>
                        <a:rPr lang="es-419" sz="1100" b="0" i="0" u="none" strike="noStrike">
                          <a:solidFill>
                            <a:srgbClr val="FFFFFF"/>
                          </a:solidFill>
                          <a:effectLst/>
                          <a:latin typeface="Calibri" panose="020F0502020204030204" pitchFamily="34" charset="0"/>
                        </a:rPr>
                        <a:t>SAN CRISTOBAL</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-25%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25%</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-11%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375%</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-83%</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966303739"/>
                  </a:ext>
                </a:extLst>
              </a:tr>
              <a:tr h="190500">
                <a:tc>
                  <a:txBody>
                    <a:bodyPr/>
                    <a:lstStyle/>
                    <a:p>
                      <a:pPr algn="l" fontAlgn="b"/>
                      <a:r>
                        <a:rPr lang="es-419" sz="1100" b="0" i="0" u="none" strike="noStrike">
                          <a:solidFill>
                            <a:srgbClr val="FFFFFF"/>
                          </a:solidFill>
                          <a:effectLst/>
                          <a:latin typeface="Calibri" panose="020F0502020204030204" pitchFamily="34" charset="0"/>
                        </a:rPr>
                        <a:t>SANTA FE</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-27%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161%</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-70%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540175029"/>
                  </a:ext>
                </a:extLst>
              </a:tr>
              <a:tr h="190500">
                <a:tc>
                  <a:txBody>
                    <a:bodyPr/>
                    <a:lstStyle/>
                    <a:p>
                      <a:pPr algn="l" fontAlgn="b"/>
                      <a:r>
                        <a:rPr lang="es-419" sz="1100" b="0" i="0" u="none" strike="noStrike">
                          <a:solidFill>
                            <a:srgbClr val="FFFFFF"/>
                          </a:solidFill>
                          <a:effectLst/>
                          <a:latin typeface="Calibri" panose="020F0502020204030204" pitchFamily="34" charset="0"/>
                        </a:rPr>
                        <a:t>SUBA</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-34%</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461%</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-81%</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4029283605"/>
                  </a:ext>
                </a:extLst>
              </a:tr>
              <a:tr h="190500">
                <a:tc>
                  <a:txBody>
                    <a:bodyPr/>
                    <a:lstStyle/>
                    <a:p>
                      <a:pPr algn="l" fontAlgn="b"/>
                      <a:r>
                        <a:rPr lang="es-419" sz="1100" b="0" i="0" u="none" strike="noStrike">
                          <a:solidFill>
                            <a:srgbClr val="FFFFFF"/>
                          </a:solidFill>
                          <a:effectLst/>
                          <a:latin typeface="Calibri" panose="020F0502020204030204" pitchFamily="34" charset="0"/>
                        </a:rPr>
                        <a:t>TEUSAQUILLO</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-56%</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-43%</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-22%</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237%</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-72%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808887640"/>
                  </a:ext>
                </a:extLst>
              </a:tr>
              <a:tr h="190500">
                <a:tc>
                  <a:txBody>
                    <a:bodyPr/>
                    <a:lstStyle/>
                    <a:p>
                      <a:pPr algn="l" fontAlgn="b"/>
                      <a:r>
                        <a:rPr lang="es-419" sz="1100" b="0" i="0" u="none" strike="noStrike">
                          <a:solidFill>
                            <a:srgbClr val="FFFFFF"/>
                          </a:solidFill>
                          <a:effectLst/>
                          <a:latin typeface="Calibri" panose="020F0502020204030204" pitchFamily="34" charset="0"/>
                        </a:rPr>
                        <a:t>TUNJUELITO</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9C0006"/>
                          </a:solidFill>
                          <a:effectLst/>
                          <a:latin typeface="Calibri" panose="020F0502020204030204" pitchFamily="34" charset="0"/>
                        </a:rPr>
                        <a:t>20%</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-40%</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-41%</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-28%</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334%</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-86%</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905560622"/>
                  </a:ext>
                </a:extLst>
              </a:tr>
              <a:tr h="190500">
                <a:tc>
                  <a:txBody>
                    <a:bodyPr/>
                    <a:lstStyle/>
                    <a:p>
                      <a:pPr algn="l" fontAlgn="b"/>
                      <a:r>
                        <a:rPr lang="es-419" sz="1100" b="0" i="0" u="none" strike="noStrike">
                          <a:solidFill>
                            <a:srgbClr val="FFFFFF"/>
                          </a:solidFill>
                          <a:effectLst/>
                          <a:latin typeface="Calibri" panose="020F0502020204030204" pitchFamily="34" charset="0"/>
                        </a:rPr>
                        <a:t>USAQUEN</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-47%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-19%</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-27%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006100"/>
                          </a:solidFill>
                          <a:effectLst/>
                          <a:latin typeface="Calibri" panose="020F0502020204030204" pitchFamily="34" charset="0"/>
                        </a:rPr>
                        <a:t>-37%</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366%</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006100"/>
                          </a:solidFill>
                          <a:effectLst/>
                          <a:latin typeface="Calibri" panose="020F0502020204030204" pitchFamily="34" charset="0"/>
                        </a:rPr>
                        <a:t>-82%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5092493"/>
                  </a:ext>
                </a:extLst>
              </a:tr>
              <a:tr h="190500">
                <a:tc>
                  <a:txBody>
                    <a:bodyPr/>
                    <a:lstStyle/>
                    <a:p>
                      <a:pPr algn="l" fontAlgn="b"/>
                      <a:r>
                        <a:rPr lang="es-419" sz="1100" b="0" i="0" u="none" strike="noStrike">
                          <a:solidFill>
                            <a:srgbClr val="FFFFFF"/>
                          </a:solidFill>
                          <a:effectLst/>
                          <a:latin typeface="Calibri" panose="020F0502020204030204" pitchFamily="34" charset="0"/>
                        </a:rPr>
                        <a:t>USME</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6100"/>
                          </a:solidFill>
                          <a:effectLst/>
                          <a:latin typeface="Calibri" panose="020F0502020204030204" pitchFamily="34" charset="0"/>
                        </a:rPr>
                        <a:t>-5%</a:t>
                      </a:r>
                    </a:p>
                  </a:txBody>
                  <a:tcPr marL="9525" marR="9525" marT="9525" marB="0" anchor="b">
                    <a:lnL>
                      <a:noFill/>
                    </a:lnL>
                    <a:lnR>
                      <a:noFill/>
                    </a:lnR>
                    <a:lnT>
                      <a:noFill/>
                    </a:lnT>
                    <a:lnB>
                      <a:noFill/>
                    </a:lnB>
                    <a:solidFill>
                      <a:srgbClr val="C6EFCE"/>
                    </a:solidFill>
                  </a:tcPr>
                </a:tc>
                <a:tc>
                  <a:txBody>
                    <a:bodyPr/>
                    <a:lstStyle/>
                    <a:p>
                      <a:pPr algn="ctr" fontAlgn="b"/>
                      <a:r>
                        <a:rPr lang="es-419" sz="1100" b="0" i="0" u="none" strike="noStrike">
                          <a:solidFill>
                            <a:srgbClr val="9C0006"/>
                          </a:solidFill>
                          <a:effectLst/>
                          <a:latin typeface="Calibri" panose="020F0502020204030204" pitchFamily="34" charset="0"/>
                        </a:rPr>
                        <a:t>73%</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9C0006"/>
                          </a:solidFill>
                          <a:effectLst/>
                          <a:latin typeface="Calibri" panose="020F0502020204030204" pitchFamily="34" charset="0"/>
                        </a:rPr>
                        <a:t>30%</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9C0006"/>
                          </a:solidFill>
                          <a:effectLst/>
                          <a:latin typeface="Calibri" panose="020F0502020204030204" pitchFamily="34" charset="0"/>
                        </a:rPr>
                        <a:t>25%</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a:solidFill>
                            <a:srgbClr val="9C0006"/>
                          </a:solidFill>
                          <a:effectLst/>
                          <a:latin typeface="Calibri" panose="020F0502020204030204" pitchFamily="34" charset="0"/>
                        </a:rPr>
                        <a:t>495%</a:t>
                      </a:r>
                    </a:p>
                  </a:txBody>
                  <a:tcPr marL="9525" marR="9525" marT="9525" marB="0" anchor="b">
                    <a:lnL>
                      <a:noFill/>
                    </a:lnL>
                    <a:lnR>
                      <a:noFill/>
                    </a:lnR>
                    <a:lnT>
                      <a:noFill/>
                    </a:lnT>
                    <a:lnB>
                      <a:noFill/>
                    </a:lnB>
                    <a:solidFill>
                      <a:srgbClr val="FFC7CE"/>
                    </a:solidFill>
                  </a:tcPr>
                </a:tc>
                <a:tc>
                  <a:txBody>
                    <a:bodyPr/>
                    <a:lstStyle/>
                    <a:p>
                      <a:pPr algn="ctr" fontAlgn="b"/>
                      <a:r>
                        <a:rPr lang="es-419" sz="1100" b="0" i="0" u="none" strike="noStrike" dirty="0">
                          <a:solidFill>
                            <a:srgbClr val="006100"/>
                          </a:solidFill>
                          <a:effectLst/>
                          <a:latin typeface="Calibri" panose="020F0502020204030204" pitchFamily="34" charset="0"/>
                        </a:rPr>
                        <a:t>-78%</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98658836"/>
                  </a:ext>
                </a:extLst>
              </a:tr>
            </a:tbl>
          </a:graphicData>
        </a:graphic>
      </p:graphicFrame>
    </p:spTree>
    <p:extLst>
      <p:ext uri="{BB962C8B-B14F-4D97-AF65-F5344CB8AC3E}">
        <p14:creationId xmlns:p14="http://schemas.microsoft.com/office/powerpoint/2010/main" val="36660417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2" name="TextBox 1">
            <a:extLst>
              <a:ext uri="{FF2B5EF4-FFF2-40B4-BE49-F238E27FC236}">
                <a16:creationId xmlns:a16="http://schemas.microsoft.com/office/drawing/2014/main" id="{756A863B-2B3F-0E4D-AAB7-1465303C762C}"/>
              </a:ext>
            </a:extLst>
          </p:cNvPr>
          <p:cNvSpPr txBox="1"/>
          <p:nvPr/>
        </p:nvSpPr>
        <p:spPr>
          <a:xfrm>
            <a:off x="724350" y="6333713"/>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a:t>
            </a:r>
            <a:r>
              <a:rPr lang="en-US" sz="900">
                <a:ea typeface="+mn-lt"/>
                <a:cs typeface="+mn-lt"/>
              </a:rPr>
              <a:t>Número Único de Seguridad y Emergencias </a:t>
            </a:r>
            <a:r>
              <a:rPr lang="en-US" sz="900" b="1">
                <a:ea typeface="+mn-lt"/>
                <a:cs typeface="+mn-lt"/>
              </a:rPr>
              <a:t>NUSE</a:t>
            </a:r>
            <a:r>
              <a:rPr lang="en-US" sz="900" b="1">
                <a:solidFill>
                  <a:srgbClr val="002060"/>
                </a:solidFill>
              </a:rPr>
              <a:t>. Información extraída el día 14/05/2020. Información sujeta a cambios.</a:t>
            </a:r>
          </a:p>
          <a:p>
            <a:endParaRPr lang="en-US" sz="900" b="1">
              <a:solidFill>
                <a:srgbClr val="002060"/>
              </a:solidFill>
            </a:endParaRPr>
          </a:p>
          <a:p>
            <a:endParaRPr lang="en-US" sz="1000" b="1">
              <a:solidFill>
                <a:srgbClr val="002060"/>
              </a:solidFill>
            </a:endParaRPr>
          </a:p>
        </p:txBody>
      </p:sp>
      <p:sp>
        <p:nvSpPr>
          <p:cNvPr id="5" name="TextBox 4">
            <a:extLst>
              <a:ext uri="{FF2B5EF4-FFF2-40B4-BE49-F238E27FC236}">
                <a16:creationId xmlns:a16="http://schemas.microsoft.com/office/drawing/2014/main" id="{8E4E5513-1A77-4D4D-A8A8-9C954E9730D6}"/>
              </a:ext>
            </a:extLst>
          </p:cNvPr>
          <p:cNvSpPr txBox="1"/>
          <p:nvPr/>
        </p:nvSpPr>
        <p:spPr>
          <a:xfrm>
            <a:off x="922579" y="5535200"/>
            <a:ext cx="10067063" cy="738664"/>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dirty="0"/>
              <a:t>Como se pude observar en la gráfica, el número de incidentes </a:t>
            </a:r>
            <a:r>
              <a:rPr lang="es-ES" sz="1400" dirty="0">
                <a:ea typeface="+mn-lt"/>
                <a:cs typeface="+mn-lt"/>
              </a:rPr>
              <a:t>registrados</a:t>
            </a:r>
            <a:r>
              <a:rPr lang="es-ES" sz="1400" dirty="0"/>
              <a:t> </a:t>
            </a:r>
            <a:r>
              <a:rPr lang="es-ES_tradnl" sz="1400" dirty="0"/>
              <a:t>por salud en el NUSE, han aumentado en un </a:t>
            </a:r>
            <a:r>
              <a:rPr lang="es-ES_tradnl" sz="1400" b="1" dirty="0"/>
              <a:t>406%</a:t>
            </a:r>
            <a:r>
              <a:rPr lang="es-ES_tradnl" sz="1400" dirty="0"/>
              <a:t> en el 2020 con respecto al mismo periodo del año anterior, en particular desde la expedición del decreto de la alerta amarilla en la ciudad a partir del 12 de marzo del año 2020. </a:t>
            </a:r>
          </a:p>
        </p:txBody>
      </p:sp>
      <p:pic>
        <p:nvPicPr>
          <p:cNvPr id="7" name="Imagen 13">
            <a:extLst>
              <a:ext uri="{FF2B5EF4-FFF2-40B4-BE49-F238E27FC236}">
                <a16:creationId xmlns:a16="http://schemas.microsoft.com/office/drawing/2014/main" id="{63581B51-9963-424A-AB24-BEA152A409AB}"/>
              </a:ext>
            </a:extLst>
          </p:cNvPr>
          <p:cNvPicPr>
            <a:picLocks noChangeAspect="1"/>
          </p:cNvPicPr>
          <p:nvPr/>
        </p:nvPicPr>
        <p:blipFill>
          <a:blip r:embed="rId2"/>
          <a:stretch>
            <a:fillRect/>
          </a:stretch>
        </p:blipFill>
        <p:spPr>
          <a:xfrm>
            <a:off x="519497" y="5614150"/>
            <a:ext cx="403082" cy="403082"/>
          </a:xfrm>
          <a:prstGeom prst="rect">
            <a:avLst/>
          </a:prstGeom>
        </p:spPr>
      </p:pic>
      <p:pic>
        <p:nvPicPr>
          <p:cNvPr id="3" name="Imagen 2">
            <a:extLst>
              <a:ext uri="{FF2B5EF4-FFF2-40B4-BE49-F238E27FC236}">
                <a16:creationId xmlns:a16="http://schemas.microsoft.com/office/drawing/2014/main" id="{DFDB9F63-FA2A-7941-8B3F-9D7E57388AE5}"/>
              </a:ext>
            </a:extLst>
          </p:cNvPr>
          <p:cNvPicPr>
            <a:picLocks noChangeAspect="1"/>
          </p:cNvPicPr>
          <p:nvPr/>
        </p:nvPicPr>
        <p:blipFill>
          <a:blip r:embed="rId3"/>
          <a:stretch>
            <a:fillRect/>
          </a:stretch>
        </p:blipFill>
        <p:spPr>
          <a:xfrm>
            <a:off x="1630612" y="1368785"/>
            <a:ext cx="8494619" cy="3615024"/>
          </a:xfrm>
          <a:prstGeom prst="rect">
            <a:avLst/>
          </a:prstGeom>
        </p:spPr>
      </p:pic>
    </p:spTree>
    <p:extLst>
      <p:ext uri="{BB962C8B-B14F-4D97-AF65-F5344CB8AC3E}">
        <p14:creationId xmlns:p14="http://schemas.microsoft.com/office/powerpoint/2010/main" val="9794281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458572" y="5293390"/>
            <a:ext cx="9523756" cy="830997"/>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La frecuencia de los registros de violencias reportados al NUSE han disminuido de manera considerable en un </a:t>
            </a:r>
            <a:r>
              <a:rPr lang="es-ES_tradnl" sz="1600" b="1" dirty="0"/>
              <a:t>78%</a:t>
            </a:r>
            <a:r>
              <a:rPr lang="es-ES_tradnl" sz="1600" dirty="0"/>
              <a:t> durante el periodo observado del año 2020 con respecto al mismo periodo del 2019, esta dinámica, se ha mantenido de manera sostenida.  </a:t>
            </a:r>
          </a:p>
        </p:txBody>
      </p:sp>
      <p:pic>
        <p:nvPicPr>
          <p:cNvPr id="7" name="Imagen 6">
            <a:extLst>
              <a:ext uri="{FF2B5EF4-FFF2-40B4-BE49-F238E27FC236}">
                <a16:creationId xmlns:a16="http://schemas.microsoft.com/office/drawing/2014/main" id="{5205595F-6976-AB4A-9640-F93B44B1D425}"/>
              </a:ext>
            </a:extLst>
          </p:cNvPr>
          <p:cNvPicPr>
            <a:picLocks noChangeAspect="1"/>
          </p:cNvPicPr>
          <p:nvPr/>
        </p:nvPicPr>
        <p:blipFill>
          <a:blip r:embed="rId2"/>
          <a:stretch>
            <a:fillRect/>
          </a:stretch>
        </p:blipFill>
        <p:spPr>
          <a:xfrm>
            <a:off x="1062469" y="5455983"/>
            <a:ext cx="396828" cy="396828"/>
          </a:xfrm>
          <a:prstGeom prst="rect">
            <a:avLst/>
          </a:prstGeom>
        </p:spPr>
      </p:pic>
      <p:sp>
        <p:nvSpPr>
          <p:cNvPr id="13" name="TextBox 1">
            <a:extLst>
              <a:ext uri="{FF2B5EF4-FFF2-40B4-BE49-F238E27FC236}">
                <a16:creationId xmlns:a16="http://schemas.microsoft.com/office/drawing/2014/main" id="{00C68518-F73F-4B3F-88D8-19B9BF712676}"/>
              </a:ext>
            </a:extLst>
          </p:cNvPr>
          <p:cNvSpPr txBox="1"/>
          <p:nvPr/>
        </p:nvSpPr>
        <p:spPr>
          <a:xfrm>
            <a:off x="733009" y="6127566"/>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a:t>
            </a:r>
            <a:r>
              <a:rPr lang="en-US" sz="900">
                <a:ea typeface="+mn-lt"/>
                <a:cs typeface="+mn-lt"/>
              </a:rPr>
              <a:t>Número Único de Seguridad y Emergencias </a:t>
            </a:r>
            <a:r>
              <a:rPr lang="en-US" sz="900" b="1">
                <a:ea typeface="+mn-lt"/>
                <a:cs typeface="+mn-lt"/>
              </a:rPr>
              <a:t>NUSE</a:t>
            </a:r>
            <a:r>
              <a:rPr lang="en-US" sz="900" b="1">
                <a:solidFill>
                  <a:srgbClr val="002060"/>
                </a:solidFill>
              </a:rPr>
              <a:t>.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3" name="Imagen 2">
            <a:extLst>
              <a:ext uri="{FF2B5EF4-FFF2-40B4-BE49-F238E27FC236}">
                <a16:creationId xmlns:a16="http://schemas.microsoft.com/office/drawing/2014/main" id="{695AE3EC-5D8C-CD45-9FA9-55803911D776}"/>
              </a:ext>
            </a:extLst>
          </p:cNvPr>
          <p:cNvPicPr>
            <a:picLocks noChangeAspect="1"/>
          </p:cNvPicPr>
          <p:nvPr/>
        </p:nvPicPr>
        <p:blipFill>
          <a:blip r:embed="rId3"/>
          <a:stretch>
            <a:fillRect/>
          </a:stretch>
        </p:blipFill>
        <p:spPr>
          <a:xfrm>
            <a:off x="1799756" y="1445124"/>
            <a:ext cx="8303613" cy="3377067"/>
          </a:xfrm>
          <a:prstGeom prst="rect">
            <a:avLst/>
          </a:prstGeom>
        </p:spPr>
      </p:pic>
    </p:spTree>
    <p:extLst>
      <p:ext uri="{BB962C8B-B14F-4D97-AF65-F5344CB8AC3E}">
        <p14:creationId xmlns:p14="http://schemas.microsoft.com/office/powerpoint/2010/main" val="961861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56597" y="5118026"/>
            <a:ext cx="9782419" cy="1077218"/>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Los reportes por daños en servicios públicos han disminuido en </a:t>
            </a:r>
            <a:r>
              <a:rPr lang="es-ES_tradnl" sz="1600" b="1" dirty="0"/>
              <a:t>un 31% </a:t>
            </a:r>
            <a:r>
              <a:rPr lang="es-ES_tradnl" sz="1600" dirty="0"/>
              <a:t>en el 2020 con respecto al mismo periodo del 2019. Sin embargo, la frecuencia ha observado un desarrollo similar en sus picos como se observa den la gráfica. Lo cual significa que, aunque se presenta una disminución en el número de casos, la dinámica se mantiene en menor proporción.</a:t>
            </a:r>
          </a:p>
        </p:txBody>
      </p:sp>
      <p:pic>
        <p:nvPicPr>
          <p:cNvPr id="6" name="Imagen 5">
            <a:extLst>
              <a:ext uri="{FF2B5EF4-FFF2-40B4-BE49-F238E27FC236}">
                <a16:creationId xmlns:a16="http://schemas.microsoft.com/office/drawing/2014/main" id="{96E14756-79F9-0B4A-A1B0-F151C80676EA}"/>
              </a:ext>
            </a:extLst>
          </p:cNvPr>
          <p:cNvPicPr>
            <a:picLocks noChangeAspect="1"/>
          </p:cNvPicPr>
          <p:nvPr/>
        </p:nvPicPr>
        <p:blipFill>
          <a:blip r:embed="rId2"/>
          <a:stretch>
            <a:fillRect/>
          </a:stretch>
        </p:blipFill>
        <p:spPr>
          <a:xfrm>
            <a:off x="759400" y="5516951"/>
            <a:ext cx="396828" cy="396828"/>
          </a:xfrm>
          <a:prstGeom prst="rect">
            <a:avLst/>
          </a:prstGeom>
        </p:spPr>
      </p:pic>
      <p:sp>
        <p:nvSpPr>
          <p:cNvPr id="13" name="TextBox 1">
            <a:extLst>
              <a:ext uri="{FF2B5EF4-FFF2-40B4-BE49-F238E27FC236}">
                <a16:creationId xmlns:a16="http://schemas.microsoft.com/office/drawing/2014/main" id="{C6F2784A-71AC-4AF7-922C-9D2501C0D2F3}"/>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a:t>
            </a:r>
            <a:r>
              <a:rPr lang="en-US" sz="900">
                <a:ea typeface="+mn-lt"/>
                <a:cs typeface="+mn-lt"/>
              </a:rPr>
              <a:t>Número Único de Seguridad y Emergencias </a:t>
            </a:r>
            <a:r>
              <a:rPr lang="en-US" sz="900" b="1">
                <a:ea typeface="+mn-lt"/>
                <a:cs typeface="+mn-lt"/>
              </a:rPr>
              <a:t>NUSE</a:t>
            </a:r>
            <a:r>
              <a:rPr lang="en-US" sz="900" b="1">
                <a:solidFill>
                  <a:srgbClr val="002060"/>
                </a:solidFill>
              </a:rPr>
              <a:t>.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3" name="Imagen 2">
            <a:extLst>
              <a:ext uri="{FF2B5EF4-FFF2-40B4-BE49-F238E27FC236}">
                <a16:creationId xmlns:a16="http://schemas.microsoft.com/office/drawing/2014/main" id="{01DBB76B-6FC7-CB4D-AEEE-2189BCC5D9C6}"/>
              </a:ext>
            </a:extLst>
          </p:cNvPr>
          <p:cNvPicPr>
            <a:picLocks noChangeAspect="1"/>
          </p:cNvPicPr>
          <p:nvPr/>
        </p:nvPicPr>
        <p:blipFill>
          <a:blip r:embed="rId3"/>
          <a:stretch>
            <a:fillRect/>
          </a:stretch>
        </p:blipFill>
        <p:spPr>
          <a:xfrm>
            <a:off x="1462548" y="1391912"/>
            <a:ext cx="8770516" cy="3643137"/>
          </a:xfrm>
          <a:prstGeom prst="rect">
            <a:avLst/>
          </a:prstGeom>
        </p:spPr>
      </p:pic>
    </p:spTree>
    <p:extLst>
      <p:ext uri="{BB962C8B-B14F-4D97-AF65-F5344CB8AC3E}">
        <p14:creationId xmlns:p14="http://schemas.microsoft.com/office/powerpoint/2010/main" val="12795200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688484" y="5250788"/>
            <a:ext cx="9354871" cy="1169551"/>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dirty="0"/>
              <a:t>Los reportes por población vulnerable, aunque han disminuido en un 26</a:t>
            </a:r>
            <a:r>
              <a:rPr lang="es-ES_tradnl" sz="1400" b="1" dirty="0"/>
              <a:t>%</a:t>
            </a:r>
            <a:r>
              <a:rPr lang="es-ES_tradnl" sz="1400" dirty="0"/>
              <a:t> en el 2020 con respecto al mismo periodo del 2019, ha visto un aumento desde el decreto de las medidas de confinamiento en la ciudad el 20 de marzo, hasta comportarse casi de manera similar a las estadísticas del año 2019. Lo anterior se explica en parte porque la población en situación de habitabilidad de calle es más visible durante la emergencia y por su misma condición, se hace más complicado lograr el confinamiento permanente.</a:t>
            </a:r>
            <a:endParaRPr lang="es-ES" dirty="0"/>
          </a:p>
        </p:txBody>
      </p:sp>
      <p:pic>
        <p:nvPicPr>
          <p:cNvPr id="10" name="Imagen 9">
            <a:extLst>
              <a:ext uri="{FF2B5EF4-FFF2-40B4-BE49-F238E27FC236}">
                <a16:creationId xmlns:a16="http://schemas.microsoft.com/office/drawing/2014/main" id="{EDE2423D-9BD2-AD4D-9A1E-6C4F5BD33201}"/>
              </a:ext>
            </a:extLst>
          </p:cNvPr>
          <p:cNvPicPr>
            <a:picLocks noChangeAspect="1"/>
          </p:cNvPicPr>
          <p:nvPr/>
        </p:nvPicPr>
        <p:blipFill>
          <a:blip r:embed="rId2"/>
          <a:stretch>
            <a:fillRect/>
          </a:stretch>
        </p:blipFill>
        <p:spPr>
          <a:xfrm>
            <a:off x="1035992" y="5620437"/>
            <a:ext cx="396828" cy="396828"/>
          </a:xfrm>
          <a:prstGeom prst="rect">
            <a:avLst/>
          </a:prstGeom>
        </p:spPr>
      </p:pic>
      <p:pic>
        <p:nvPicPr>
          <p:cNvPr id="11" name="Imagen 10">
            <a:extLst>
              <a:ext uri="{FF2B5EF4-FFF2-40B4-BE49-F238E27FC236}">
                <a16:creationId xmlns:a16="http://schemas.microsoft.com/office/drawing/2014/main" id="{1F0CA8B7-8D37-1047-AA55-571621CD9243}"/>
              </a:ext>
            </a:extLst>
          </p:cNvPr>
          <p:cNvPicPr>
            <a:picLocks noChangeAspect="1"/>
          </p:cNvPicPr>
          <p:nvPr/>
        </p:nvPicPr>
        <p:blipFill>
          <a:blip r:embed="rId3"/>
          <a:stretch>
            <a:fillRect/>
          </a:stretch>
        </p:blipFill>
        <p:spPr>
          <a:xfrm>
            <a:off x="1432820" y="5625289"/>
            <a:ext cx="403082" cy="403082"/>
          </a:xfrm>
          <a:prstGeom prst="rect">
            <a:avLst/>
          </a:prstGeom>
        </p:spPr>
      </p:pic>
      <p:sp>
        <p:nvSpPr>
          <p:cNvPr id="7" name="TextBox 1">
            <a:extLst>
              <a:ext uri="{FF2B5EF4-FFF2-40B4-BE49-F238E27FC236}">
                <a16:creationId xmlns:a16="http://schemas.microsoft.com/office/drawing/2014/main" id="{5EDD8EC5-86E9-42D8-9A72-98BC3875D0A1}"/>
              </a:ext>
            </a:extLst>
          </p:cNvPr>
          <p:cNvSpPr txBox="1"/>
          <p:nvPr/>
        </p:nvSpPr>
        <p:spPr>
          <a:xfrm>
            <a:off x="1148645" y="6402986"/>
            <a:ext cx="9370621" cy="369332"/>
          </a:xfrm>
          <a:prstGeom prst="rect">
            <a:avLst/>
          </a:prstGeom>
          <a:noFill/>
        </p:spPr>
        <p:txBody>
          <a:bodyPr wrap="square" rtlCol="0" anchor="t">
            <a:spAutoFit/>
          </a:bodyPr>
          <a:lstStyle/>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a:t>
            </a:r>
            <a:r>
              <a:rPr lang="en-US" sz="900" dirty="0" err="1">
                <a:ea typeface="+mn-lt"/>
                <a:cs typeface="+mn-lt"/>
              </a:rPr>
              <a:t>Número</a:t>
            </a:r>
            <a:r>
              <a:rPr lang="en-US" sz="900" dirty="0">
                <a:ea typeface="+mn-lt"/>
                <a:cs typeface="+mn-lt"/>
              </a:rPr>
              <a:t> </a:t>
            </a:r>
            <a:r>
              <a:rPr lang="en-US" sz="900" dirty="0" err="1">
                <a:ea typeface="+mn-lt"/>
                <a:cs typeface="+mn-lt"/>
              </a:rPr>
              <a:t>Único</a:t>
            </a:r>
            <a:r>
              <a:rPr lang="en-US" sz="900" dirty="0">
                <a:ea typeface="+mn-lt"/>
                <a:cs typeface="+mn-lt"/>
              </a:rPr>
              <a:t> de </a:t>
            </a:r>
            <a:r>
              <a:rPr lang="en-US" sz="900" dirty="0" err="1">
                <a:ea typeface="+mn-lt"/>
                <a:cs typeface="+mn-lt"/>
              </a:rPr>
              <a:t>Seguridad</a:t>
            </a:r>
            <a:r>
              <a:rPr lang="en-US" sz="900" dirty="0">
                <a:ea typeface="+mn-lt"/>
                <a:cs typeface="+mn-lt"/>
              </a:rPr>
              <a:t> y </a:t>
            </a:r>
            <a:r>
              <a:rPr lang="en-US" sz="900" dirty="0" err="1">
                <a:ea typeface="+mn-lt"/>
                <a:cs typeface="+mn-lt"/>
              </a:rPr>
              <a:t>Emergencias</a:t>
            </a:r>
            <a:r>
              <a:rPr lang="en-US" sz="900" dirty="0">
                <a:ea typeface="+mn-lt"/>
                <a:cs typeface="+mn-lt"/>
              </a:rPr>
              <a:t> </a:t>
            </a:r>
            <a:r>
              <a:rPr lang="en-US" sz="900" b="1" dirty="0">
                <a:ea typeface="+mn-lt"/>
                <a:cs typeface="+mn-lt"/>
              </a:rPr>
              <a:t>NUSE</a:t>
            </a:r>
            <a:r>
              <a:rPr lang="en-US" sz="900" b="1" dirty="0">
                <a:solidFill>
                  <a:srgbClr val="002060"/>
                </a:solidFill>
              </a:rPr>
              <a:t>.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3" name="Imagen 2">
            <a:extLst>
              <a:ext uri="{FF2B5EF4-FFF2-40B4-BE49-F238E27FC236}">
                <a16:creationId xmlns:a16="http://schemas.microsoft.com/office/drawing/2014/main" id="{82505E54-8504-7340-B3F3-84FC658F6EDA}"/>
              </a:ext>
            </a:extLst>
          </p:cNvPr>
          <p:cNvPicPr>
            <a:picLocks noChangeAspect="1"/>
          </p:cNvPicPr>
          <p:nvPr/>
        </p:nvPicPr>
        <p:blipFill>
          <a:blip r:embed="rId4"/>
          <a:stretch>
            <a:fillRect/>
          </a:stretch>
        </p:blipFill>
        <p:spPr>
          <a:xfrm>
            <a:off x="1993900" y="1308936"/>
            <a:ext cx="8204200" cy="3670300"/>
          </a:xfrm>
          <a:prstGeom prst="rect">
            <a:avLst/>
          </a:prstGeom>
        </p:spPr>
      </p:pic>
    </p:spTree>
    <p:extLst>
      <p:ext uri="{BB962C8B-B14F-4D97-AF65-F5344CB8AC3E}">
        <p14:creationId xmlns:p14="http://schemas.microsoft.com/office/powerpoint/2010/main" val="3993190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105617" y="5250429"/>
            <a:ext cx="9789310" cy="1077218"/>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Los reportes por orden público en NUSE han disminuido 16</a:t>
            </a:r>
            <a:r>
              <a:rPr lang="es-ES_tradnl" sz="1600" b="1" dirty="0"/>
              <a:t>% </a:t>
            </a:r>
            <a:r>
              <a:rPr lang="es-ES_tradnl" sz="1600" dirty="0"/>
              <a:t>en el 2020 con respecto al 2019. Sin embargo, se puede ver como el fenómeno ha tenido varios picos durante el confinamiento obligatorio, esto se evidencia especialmente durante los últimos días, muy seguramente debido a los períodos de confinamiento en donde la población empieza a sentir con mayor rigor, estas medidas.</a:t>
            </a:r>
          </a:p>
        </p:txBody>
      </p:sp>
      <p:pic>
        <p:nvPicPr>
          <p:cNvPr id="7" name="Imagen 6">
            <a:extLst>
              <a:ext uri="{FF2B5EF4-FFF2-40B4-BE49-F238E27FC236}">
                <a16:creationId xmlns:a16="http://schemas.microsoft.com/office/drawing/2014/main" id="{9D28FAA7-BD8D-2848-87B2-114294E79C4E}"/>
              </a:ext>
            </a:extLst>
          </p:cNvPr>
          <p:cNvPicPr>
            <a:picLocks noChangeAspect="1"/>
          </p:cNvPicPr>
          <p:nvPr/>
        </p:nvPicPr>
        <p:blipFill>
          <a:blip r:embed="rId2"/>
          <a:stretch>
            <a:fillRect/>
          </a:stretch>
        </p:blipFill>
        <p:spPr>
          <a:xfrm>
            <a:off x="764392" y="5518328"/>
            <a:ext cx="396828" cy="396828"/>
          </a:xfrm>
          <a:prstGeom prst="rect">
            <a:avLst/>
          </a:prstGeom>
        </p:spPr>
      </p:pic>
      <p:sp>
        <p:nvSpPr>
          <p:cNvPr id="11" name="TextBox 1">
            <a:extLst>
              <a:ext uri="{FF2B5EF4-FFF2-40B4-BE49-F238E27FC236}">
                <a16:creationId xmlns:a16="http://schemas.microsoft.com/office/drawing/2014/main" id="{74F25EEB-B38D-4F22-8006-DD20F3178163}"/>
              </a:ext>
            </a:extLst>
          </p:cNvPr>
          <p:cNvSpPr txBox="1"/>
          <p:nvPr/>
        </p:nvSpPr>
        <p:spPr>
          <a:xfrm>
            <a:off x="764392" y="6309244"/>
            <a:ext cx="9786257" cy="369332"/>
          </a:xfrm>
          <a:prstGeom prst="rect">
            <a:avLst/>
          </a:prstGeom>
          <a:noFill/>
        </p:spPr>
        <p:txBody>
          <a:bodyPr wrap="square" rtlCol="0" anchor="t">
            <a:spAutoFit/>
          </a:bodyPr>
          <a:lstStyle/>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a:t>
            </a:r>
            <a:r>
              <a:rPr lang="en-US" sz="900" dirty="0" err="1">
                <a:ea typeface="+mn-lt"/>
                <a:cs typeface="+mn-lt"/>
              </a:rPr>
              <a:t>Número</a:t>
            </a:r>
            <a:r>
              <a:rPr lang="en-US" sz="900" dirty="0">
                <a:ea typeface="+mn-lt"/>
                <a:cs typeface="+mn-lt"/>
              </a:rPr>
              <a:t> </a:t>
            </a:r>
            <a:r>
              <a:rPr lang="en-US" sz="900" dirty="0" err="1">
                <a:ea typeface="+mn-lt"/>
                <a:cs typeface="+mn-lt"/>
              </a:rPr>
              <a:t>Único</a:t>
            </a:r>
            <a:r>
              <a:rPr lang="en-US" sz="900" dirty="0">
                <a:ea typeface="+mn-lt"/>
                <a:cs typeface="+mn-lt"/>
              </a:rPr>
              <a:t> de </a:t>
            </a:r>
            <a:r>
              <a:rPr lang="en-US" sz="900" dirty="0" err="1">
                <a:ea typeface="+mn-lt"/>
                <a:cs typeface="+mn-lt"/>
              </a:rPr>
              <a:t>Seguridad</a:t>
            </a:r>
            <a:r>
              <a:rPr lang="en-US" sz="900" dirty="0">
                <a:ea typeface="+mn-lt"/>
                <a:cs typeface="+mn-lt"/>
              </a:rPr>
              <a:t> y </a:t>
            </a:r>
            <a:r>
              <a:rPr lang="en-US" sz="900" dirty="0" err="1">
                <a:ea typeface="+mn-lt"/>
                <a:cs typeface="+mn-lt"/>
              </a:rPr>
              <a:t>Emergencias</a:t>
            </a:r>
            <a:r>
              <a:rPr lang="en-US" sz="900" dirty="0">
                <a:ea typeface="+mn-lt"/>
                <a:cs typeface="+mn-lt"/>
              </a:rPr>
              <a:t> </a:t>
            </a:r>
            <a:r>
              <a:rPr lang="en-US" sz="900" b="1" dirty="0">
                <a:ea typeface="+mn-lt"/>
                <a:cs typeface="+mn-lt"/>
              </a:rPr>
              <a:t>NUSE</a:t>
            </a:r>
            <a:r>
              <a:rPr lang="en-US" sz="900" b="1" dirty="0">
                <a:solidFill>
                  <a:srgbClr val="002060"/>
                </a:solidFill>
              </a:rPr>
              <a:t>.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3" name="Imagen 2">
            <a:extLst>
              <a:ext uri="{FF2B5EF4-FFF2-40B4-BE49-F238E27FC236}">
                <a16:creationId xmlns:a16="http://schemas.microsoft.com/office/drawing/2014/main" id="{595E6406-117C-DE44-9B55-AB3AA7FEE314}"/>
              </a:ext>
            </a:extLst>
          </p:cNvPr>
          <p:cNvPicPr>
            <a:picLocks noChangeAspect="1"/>
          </p:cNvPicPr>
          <p:nvPr/>
        </p:nvPicPr>
        <p:blipFill>
          <a:blip r:embed="rId3"/>
          <a:stretch>
            <a:fillRect/>
          </a:stretch>
        </p:blipFill>
        <p:spPr>
          <a:xfrm>
            <a:off x="1688455" y="1588957"/>
            <a:ext cx="8331845" cy="3478343"/>
          </a:xfrm>
          <a:prstGeom prst="rect">
            <a:avLst/>
          </a:prstGeom>
        </p:spPr>
      </p:pic>
    </p:spTree>
    <p:extLst>
      <p:ext uri="{BB962C8B-B14F-4D97-AF65-F5344CB8AC3E}">
        <p14:creationId xmlns:p14="http://schemas.microsoft.com/office/powerpoint/2010/main" val="490376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433904" y="5356170"/>
            <a:ext cx="9504300" cy="738664"/>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a:t>Los reportes por consumo de SPA han tenido una disminución general del </a:t>
            </a:r>
            <a:r>
              <a:rPr lang="es-ES_tradnl" sz="1400" b="1"/>
              <a:t>2%,</a:t>
            </a:r>
            <a:r>
              <a:rPr lang="es-ES_tradnl" sz="1400"/>
              <a:t> en lo que va corrido del año con respecto al 2019. Sin embargo, desde las medidas de confinamiento decretadas el 26 de marzo los incidentes han venido en aumento, incluso superando la frecuencia del año anterior. </a:t>
            </a:r>
          </a:p>
        </p:txBody>
      </p:sp>
      <p:pic>
        <p:nvPicPr>
          <p:cNvPr id="6" name="Imagen 5">
            <a:extLst>
              <a:ext uri="{FF2B5EF4-FFF2-40B4-BE49-F238E27FC236}">
                <a16:creationId xmlns:a16="http://schemas.microsoft.com/office/drawing/2014/main" id="{65E9B272-D7FD-0F43-A651-89964C3D506E}"/>
              </a:ext>
            </a:extLst>
          </p:cNvPr>
          <p:cNvPicPr>
            <a:picLocks noChangeAspect="1"/>
          </p:cNvPicPr>
          <p:nvPr/>
        </p:nvPicPr>
        <p:blipFill>
          <a:blip r:embed="rId2"/>
          <a:stretch>
            <a:fillRect/>
          </a:stretch>
        </p:blipFill>
        <p:spPr>
          <a:xfrm>
            <a:off x="1037321" y="5570383"/>
            <a:ext cx="396828" cy="396828"/>
          </a:xfrm>
          <a:prstGeom prst="rect">
            <a:avLst/>
          </a:prstGeom>
        </p:spPr>
      </p:pic>
      <p:sp>
        <p:nvSpPr>
          <p:cNvPr id="7" name="TextBox 1">
            <a:extLst>
              <a:ext uri="{FF2B5EF4-FFF2-40B4-BE49-F238E27FC236}">
                <a16:creationId xmlns:a16="http://schemas.microsoft.com/office/drawing/2014/main" id="{A7EC1AA3-61D6-4BE4-8E00-424DB2F11AB8}"/>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a:t>
            </a:r>
            <a:r>
              <a:rPr lang="en-US" sz="900">
                <a:ea typeface="+mn-lt"/>
                <a:cs typeface="+mn-lt"/>
              </a:rPr>
              <a:t>Número Único de Seguridad y Emergencias </a:t>
            </a:r>
            <a:r>
              <a:rPr lang="en-US" sz="900" b="1">
                <a:ea typeface="+mn-lt"/>
                <a:cs typeface="+mn-lt"/>
              </a:rPr>
              <a:t>NUSE</a:t>
            </a:r>
            <a:r>
              <a:rPr lang="en-US" sz="900" b="1">
                <a:solidFill>
                  <a:srgbClr val="002060"/>
                </a:solidFill>
              </a:rPr>
              <a:t>.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3" name="Imagen 2">
            <a:extLst>
              <a:ext uri="{FF2B5EF4-FFF2-40B4-BE49-F238E27FC236}">
                <a16:creationId xmlns:a16="http://schemas.microsoft.com/office/drawing/2014/main" id="{19E09C68-4838-BE40-8BF2-A397173A2AA9}"/>
              </a:ext>
            </a:extLst>
          </p:cNvPr>
          <p:cNvPicPr>
            <a:picLocks noChangeAspect="1"/>
          </p:cNvPicPr>
          <p:nvPr/>
        </p:nvPicPr>
        <p:blipFill>
          <a:blip r:embed="rId3"/>
          <a:stretch>
            <a:fillRect/>
          </a:stretch>
        </p:blipFill>
        <p:spPr>
          <a:xfrm>
            <a:off x="1539890" y="1723869"/>
            <a:ext cx="8797910" cy="3292631"/>
          </a:xfrm>
          <a:prstGeom prst="rect">
            <a:avLst/>
          </a:prstGeom>
        </p:spPr>
      </p:pic>
    </p:spTree>
    <p:extLst>
      <p:ext uri="{BB962C8B-B14F-4D97-AF65-F5344CB8AC3E}">
        <p14:creationId xmlns:p14="http://schemas.microsoft.com/office/powerpoint/2010/main" val="38877630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B5804D5-8AFD-5745-83D8-FF24FFEF8CD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1113" b="2657"/>
          <a:stretch/>
        </p:blipFill>
        <p:spPr>
          <a:xfrm>
            <a:off x="0" y="-150813"/>
            <a:ext cx="12192001" cy="7008814"/>
          </a:xfrm>
          <a:prstGeom prst="rect">
            <a:avLst/>
          </a:prstGeom>
        </p:spPr>
      </p:pic>
      <p:sp>
        <p:nvSpPr>
          <p:cNvPr id="6" name="Título 1">
            <a:extLst>
              <a:ext uri="{FF2B5EF4-FFF2-40B4-BE49-F238E27FC236}">
                <a16:creationId xmlns:a16="http://schemas.microsoft.com/office/drawing/2014/main" id="{2F4FA6BC-5F40-8645-8203-FC3369EDB468}"/>
              </a:ext>
            </a:extLst>
          </p:cNvPr>
          <p:cNvSpPr txBox="1">
            <a:spLocks/>
          </p:cNvSpPr>
          <p:nvPr/>
        </p:nvSpPr>
        <p:spPr>
          <a:xfrm>
            <a:off x="-34384" y="5762966"/>
            <a:ext cx="12226384" cy="860859"/>
          </a:xfrm>
          <a:prstGeom prst="rect">
            <a:avLst/>
          </a:prstGeom>
          <a:solidFill>
            <a:srgbClr val="F5B02B">
              <a:alpha val="83000"/>
            </a:srgbClr>
          </a:solidFill>
          <a:effectLst>
            <a:outerShdw blurRad="50800" dist="38100" dir="2700000" algn="tl" rotWithShape="0">
              <a:prstClr val="black">
                <a:alpha val="40000"/>
              </a:prstClr>
            </a:outerShdw>
          </a:effectLst>
        </p:spPr>
        <p:txBody>
          <a:bodyPr vert="horz" lIns="91440" tIns="45720" rIns="91440" bIns="45720" rtlCol="0" anchor="t">
            <a:noAutofit/>
          </a:bodyPr>
          <a:lstStyle>
            <a:lvl1pPr algn="l" defTabSz="457200" rtl="0" eaLnBrk="1" latinLnBrk="0" hangingPunct="1">
              <a:spcBef>
                <a:spcPct val="0"/>
              </a:spcBef>
              <a:buNone/>
              <a:defRPr sz="4000" b="1" kern="1200" cap="all">
                <a:solidFill>
                  <a:schemeClr val="tx1"/>
                </a:solidFill>
                <a:latin typeface="+mj-lt"/>
                <a:ea typeface="+mj-ea"/>
                <a:cs typeface="+mj-cs"/>
              </a:defRPr>
            </a:lvl1pPr>
          </a:lstStyle>
          <a:p>
            <a:pPr algn="ctr"/>
            <a:r>
              <a:rPr lang="es-US" sz="4400" b="0" cap="none">
                <a:solidFill>
                  <a:schemeClr val="bg1"/>
                </a:solidFill>
                <a:latin typeface="Tahoma" panose="020B0604030504040204" pitchFamily="34" charset="0"/>
                <a:ea typeface="Tahoma" panose="020B0604030504040204" pitchFamily="34" charset="0"/>
                <a:cs typeface="Tahoma" panose="020B0604030504040204" pitchFamily="34" charset="0"/>
              </a:rPr>
              <a:t>RNMC (Código de Policía)</a:t>
            </a:r>
          </a:p>
        </p:txBody>
      </p:sp>
      <p:pic>
        <p:nvPicPr>
          <p:cNvPr id="9" name="Imagen 8" descr="Formato PPT 4.3_3.png">
            <a:extLst>
              <a:ext uri="{FF2B5EF4-FFF2-40B4-BE49-F238E27FC236}">
                <a16:creationId xmlns:a16="http://schemas.microsoft.com/office/drawing/2014/main" id="{E4F74093-D6DE-B94A-B219-49779B868F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92476"/>
          <a:stretch/>
        </p:blipFill>
        <p:spPr>
          <a:xfrm>
            <a:off x="0" y="0"/>
            <a:ext cx="829853" cy="6858000"/>
          </a:xfrm>
          <a:prstGeom prst="rect">
            <a:avLst/>
          </a:prstGeom>
        </p:spPr>
      </p:pic>
    </p:spTree>
    <p:extLst>
      <p:ext uri="{BB962C8B-B14F-4D97-AF65-F5344CB8AC3E}">
        <p14:creationId xmlns:p14="http://schemas.microsoft.com/office/powerpoint/2010/main" val="35501377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7" y="457200"/>
            <a:ext cx="11396841" cy="1323439"/>
          </a:xfrm>
          <a:prstGeom prst="rect">
            <a:avLst/>
          </a:prstGeom>
          <a:noFill/>
        </p:spPr>
        <p:txBody>
          <a:bodyPr wrap="square" rtlCol="0" anchor="t">
            <a:spAutoFit/>
          </a:bodyPr>
          <a:lstStyle/>
          <a:p>
            <a:pPr algn="ctr"/>
            <a:r>
              <a:rPr lang="es-US" sz="4000" b="1">
                <a:solidFill>
                  <a:srgbClr val="F5B02B"/>
                </a:solidFill>
              </a:rPr>
              <a:t>Tablero de Control </a:t>
            </a:r>
          </a:p>
          <a:p>
            <a:pPr algn="ctr"/>
            <a:r>
              <a:rPr lang="es-US" sz="2800" b="1">
                <a:solidFill>
                  <a:srgbClr val="F5B02B"/>
                </a:solidFill>
              </a:rPr>
              <a:t>-Comparación estacional 2019 y 2020 - porcentaje de variación</a:t>
            </a:r>
            <a:r>
              <a:rPr lang="es-US" sz="4000" b="1">
                <a:solidFill>
                  <a:srgbClr val="F5B02B"/>
                </a:solidFill>
              </a:rPr>
              <a:t> </a:t>
            </a:r>
            <a:endParaRPr lang="es-ES_tradnl" sz="4000" b="1"/>
          </a:p>
        </p:txBody>
      </p:sp>
      <p:sp>
        <p:nvSpPr>
          <p:cNvPr id="3" name="TextBox 1">
            <a:extLst>
              <a:ext uri="{FF2B5EF4-FFF2-40B4-BE49-F238E27FC236}">
                <a16:creationId xmlns:a16="http://schemas.microsoft.com/office/drawing/2014/main" id="{AA1D38E3-6961-47EB-908B-276B3AB05535}"/>
              </a:ext>
            </a:extLst>
          </p:cNvPr>
          <p:cNvSpPr txBox="1"/>
          <p:nvPr/>
        </p:nvSpPr>
        <p:spPr>
          <a:xfrm>
            <a:off x="893430" y="5231882"/>
            <a:ext cx="9786257" cy="369332"/>
          </a:xfrm>
          <a:prstGeom prst="rect">
            <a:avLst/>
          </a:prstGeom>
          <a:noFill/>
        </p:spPr>
        <p:txBody>
          <a:bodyPr wrap="square" rtlCol="0" anchor="t">
            <a:spAutoFit/>
          </a:bodyPr>
          <a:lstStyle/>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a:t>
            </a:r>
            <a:r>
              <a:rPr lang="en-US" sz="900" b="1" dirty="0" err="1">
                <a:solidFill>
                  <a:srgbClr val="002060"/>
                </a:solidFill>
              </a:rPr>
              <a:t>Registro</a:t>
            </a:r>
            <a:r>
              <a:rPr lang="en-US" sz="900" b="1" dirty="0">
                <a:solidFill>
                  <a:srgbClr val="002060"/>
                </a:solidFill>
              </a:rPr>
              <a:t> Nacional de </a:t>
            </a:r>
            <a:r>
              <a:rPr lang="en-US" sz="900" b="1" dirty="0" err="1">
                <a:solidFill>
                  <a:srgbClr val="002060"/>
                </a:solidFill>
              </a:rPr>
              <a:t>Medidas</a:t>
            </a:r>
            <a:r>
              <a:rPr lang="en-US" sz="900" b="1" dirty="0">
                <a:solidFill>
                  <a:srgbClr val="002060"/>
                </a:solidFill>
              </a:rPr>
              <a:t> </a:t>
            </a:r>
            <a:r>
              <a:rPr lang="en-US" sz="900" b="1" dirty="0" err="1">
                <a:solidFill>
                  <a:srgbClr val="002060"/>
                </a:solidFill>
              </a:rPr>
              <a:t>Correctivas</a:t>
            </a:r>
            <a:r>
              <a:rPr lang="en-US" sz="900" b="1" dirty="0">
                <a:solidFill>
                  <a:srgbClr val="002060"/>
                </a:solidFill>
              </a:rPr>
              <a:t> (RNMC).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graphicFrame>
        <p:nvGraphicFramePr>
          <p:cNvPr id="4" name="Tabla 3">
            <a:extLst>
              <a:ext uri="{FF2B5EF4-FFF2-40B4-BE49-F238E27FC236}">
                <a16:creationId xmlns:a16="http://schemas.microsoft.com/office/drawing/2014/main" id="{72FD44F6-36B5-C44D-8D58-D3C9054F063A}"/>
              </a:ext>
            </a:extLst>
          </p:cNvPr>
          <p:cNvGraphicFramePr>
            <a:graphicFrameLocks noGrp="1"/>
          </p:cNvGraphicFramePr>
          <p:nvPr>
            <p:extLst>
              <p:ext uri="{D42A27DB-BD31-4B8C-83A1-F6EECF244321}">
                <p14:modId xmlns:p14="http://schemas.microsoft.com/office/powerpoint/2010/main" val="166314170"/>
              </p:ext>
            </p:extLst>
          </p:nvPr>
        </p:nvGraphicFramePr>
        <p:xfrm>
          <a:off x="609597" y="2010823"/>
          <a:ext cx="10972800" cy="2990874"/>
        </p:xfrm>
        <a:graphic>
          <a:graphicData uri="http://schemas.openxmlformats.org/drawingml/2006/table">
            <a:tbl>
              <a:tblPr/>
              <a:tblGrid>
                <a:gridCol w="1067815">
                  <a:extLst>
                    <a:ext uri="{9D8B030D-6E8A-4147-A177-3AD203B41FA5}">
                      <a16:colId xmlns:a16="http://schemas.microsoft.com/office/drawing/2014/main" val="3785445768"/>
                    </a:ext>
                  </a:extLst>
                </a:gridCol>
                <a:gridCol w="1831550">
                  <a:extLst>
                    <a:ext uri="{9D8B030D-6E8A-4147-A177-3AD203B41FA5}">
                      <a16:colId xmlns:a16="http://schemas.microsoft.com/office/drawing/2014/main" val="661028020"/>
                    </a:ext>
                  </a:extLst>
                </a:gridCol>
                <a:gridCol w="1819764">
                  <a:extLst>
                    <a:ext uri="{9D8B030D-6E8A-4147-A177-3AD203B41FA5}">
                      <a16:colId xmlns:a16="http://schemas.microsoft.com/office/drawing/2014/main" val="4206706836"/>
                    </a:ext>
                  </a:extLst>
                </a:gridCol>
                <a:gridCol w="1612330">
                  <a:extLst>
                    <a:ext uri="{9D8B030D-6E8A-4147-A177-3AD203B41FA5}">
                      <a16:colId xmlns:a16="http://schemas.microsoft.com/office/drawing/2014/main" val="401797412"/>
                    </a:ext>
                  </a:extLst>
                </a:gridCol>
                <a:gridCol w="1831550">
                  <a:extLst>
                    <a:ext uri="{9D8B030D-6E8A-4147-A177-3AD203B41FA5}">
                      <a16:colId xmlns:a16="http://schemas.microsoft.com/office/drawing/2014/main" val="2421284231"/>
                    </a:ext>
                  </a:extLst>
                </a:gridCol>
                <a:gridCol w="933454">
                  <a:extLst>
                    <a:ext uri="{9D8B030D-6E8A-4147-A177-3AD203B41FA5}">
                      <a16:colId xmlns:a16="http://schemas.microsoft.com/office/drawing/2014/main" val="3135517979"/>
                    </a:ext>
                  </a:extLst>
                </a:gridCol>
                <a:gridCol w="367725">
                  <a:extLst>
                    <a:ext uri="{9D8B030D-6E8A-4147-A177-3AD203B41FA5}">
                      <a16:colId xmlns:a16="http://schemas.microsoft.com/office/drawing/2014/main" val="4144710323"/>
                    </a:ext>
                  </a:extLst>
                </a:gridCol>
                <a:gridCol w="1508612">
                  <a:extLst>
                    <a:ext uri="{9D8B030D-6E8A-4147-A177-3AD203B41FA5}">
                      <a16:colId xmlns:a16="http://schemas.microsoft.com/office/drawing/2014/main" val="347702262"/>
                    </a:ext>
                  </a:extLst>
                </a:gridCol>
              </a:tblGrid>
              <a:tr h="150959">
                <a:tc>
                  <a:txBody>
                    <a:bodyPr/>
                    <a:lstStyle/>
                    <a:p>
                      <a:pPr algn="r" fontAlgn="b"/>
                      <a:r>
                        <a:rPr lang="es-419" sz="800" b="1" i="0" u="none" strike="noStrike">
                          <a:solidFill>
                            <a:srgbClr val="FFFFFF"/>
                          </a:solidFill>
                          <a:effectLst/>
                          <a:latin typeface="Calibri" panose="020F0502020204030204" pitchFamily="34" charset="0"/>
                        </a:rPr>
                        <a:t> </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CONSUMO PROBLEMÁTICO DE SPA</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INCIDENTES TRANSPORTE PÚBLICO</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INCUMPLIR ORDEN DE POLICIA</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OCUPACION DEL ESPACIO PUBLICO</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PORTE DE ARMAS</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RIÑAS</a:t>
                      </a:r>
                    </a:p>
                  </a:txBody>
                  <a:tcPr marL="7076" marR="7076" marT="7076" marB="0" anchor="b">
                    <a:lnL>
                      <a:noFill/>
                    </a:lnL>
                    <a:lnR>
                      <a:noFill/>
                    </a:lnR>
                    <a:lnT>
                      <a:noFill/>
                    </a:lnT>
                    <a:lnB>
                      <a:noFill/>
                    </a:lnB>
                    <a:solidFill>
                      <a:srgbClr val="595959"/>
                    </a:solidFill>
                  </a:tcPr>
                </a:tc>
                <a:tc>
                  <a:txBody>
                    <a:bodyPr/>
                    <a:lstStyle/>
                    <a:p>
                      <a:pPr algn="ctr" fontAlgn="b"/>
                      <a:r>
                        <a:rPr lang="es-419" sz="800" b="1" i="0" u="none" strike="noStrike">
                          <a:solidFill>
                            <a:srgbClr val="FFFFFF"/>
                          </a:solidFill>
                          <a:effectLst/>
                          <a:latin typeface="Calibri" panose="020F0502020204030204" pitchFamily="34" charset="0"/>
                        </a:rPr>
                        <a:t>TRASLADO POR PROTECCION</a:t>
                      </a:r>
                    </a:p>
                  </a:txBody>
                  <a:tcPr marL="7076" marR="7076" marT="7076" marB="0" anchor="b">
                    <a:lnL>
                      <a:noFill/>
                    </a:lnL>
                    <a:lnR>
                      <a:noFill/>
                    </a:lnR>
                    <a:lnT>
                      <a:noFill/>
                    </a:lnT>
                    <a:lnB>
                      <a:noFill/>
                    </a:lnB>
                    <a:solidFill>
                      <a:srgbClr val="595959"/>
                    </a:solidFill>
                  </a:tcPr>
                </a:tc>
                <a:extLst>
                  <a:ext uri="{0D108BD9-81ED-4DB2-BD59-A6C34878D82A}">
                    <a16:rowId xmlns:a16="http://schemas.microsoft.com/office/drawing/2014/main" val="2589270073"/>
                  </a:ext>
                </a:extLst>
              </a:tr>
              <a:tr h="150959">
                <a:tc>
                  <a:txBody>
                    <a:bodyPr/>
                    <a:lstStyle/>
                    <a:p>
                      <a:pPr algn="ctr" fontAlgn="b"/>
                      <a:r>
                        <a:rPr lang="es-419" sz="800" b="1" i="0" u="none" strike="noStrike">
                          <a:solidFill>
                            <a:srgbClr val="FFFFFF"/>
                          </a:solidFill>
                          <a:effectLst/>
                          <a:latin typeface="Calibri" panose="020F0502020204030204" pitchFamily="34" charset="0"/>
                        </a:rPr>
                        <a:t>ANTONIO NARIÑO</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37%</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732%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-91%</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-90%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64%</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1538327825"/>
                  </a:ext>
                </a:extLst>
              </a:tr>
              <a:tr h="141524">
                <a:tc>
                  <a:txBody>
                    <a:bodyPr/>
                    <a:lstStyle/>
                    <a:p>
                      <a:pPr algn="ctr" fontAlgn="b"/>
                      <a:r>
                        <a:rPr lang="es-419" sz="800" b="1" i="0" u="none" strike="noStrike">
                          <a:solidFill>
                            <a:srgbClr val="FFFFFF"/>
                          </a:solidFill>
                          <a:effectLst/>
                          <a:latin typeface="Calibri" panose="020F0502020204030204" pitchFamily="34" charset="0"/>
                        </a:rPr>
                        <a:t>BARRIOS UNIDOS</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-68%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83%</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5070%</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-75%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271%</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1172180322"/>
                  </a:ext>
                </a:extLst>
              </a:tr>
              <a:tr h="141524">
                <a:tc>
                  <a:txBody>
                    <a:bodyPr/>
                    <a:lstStyle/>
                    <a:p>
                      <a:pPr algn="ctr" fontAlgn="b"/>
                      <a:r>
                        <a:rPr lang="es-419" sz="800" b="1" i="0" u="none" strike="noStrike">
                          <a:solidFill>
                            <a:srgbClr val="FFFFFF"/>
                          </a:solidFill>
                          <a:effectLst/>
                          <a:latin typeface="Calibri" panose="020F0502020204030204" pitchFamily="34" charset="0"/>
                        </a:rPr>
                        <a:t>BOSA</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3348%</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-92%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11%</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4001831910"/>
                  </a:ext>
                </a:extLst>
              </a:tr>
              <a:tr h="141524">
                <a:tc>
                  <a:txBody>
                    <a:bodyPr/>
                    <a:lstStyle/>
                    <a:p>
                      <a:pPr algn="ctr" fontAlgn="b"/>
                      <a:r>
                        <a:rPr lang="es-419" sz="800" b="1" i="0" u="none" strike="noStrike">
                          <a:solidFill>
                            <a:srgbClr val="FFFFFF"/>
                          </a:solidFill>
                          <a:effectLst/>
                          <a:latin typeface="Calibri" panose="020F0502020204030204" pitchFamily="34" charset="0"/>
                        </a:rPr>
                        <a:t>CANDELARIA</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476%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-87%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-51%</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-93%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323371923"/>
                  </a:ext>
                </a:extLst>
              </a:tr>
              <a:tr h="141524">
                <a:tc>
                  <a:txBody>
                    <a:bodyPr/>
                    <a:lstStyle/>
                    <a:p>
                      <a:pPr algn="ctr" fontAlgn="b"/>
                      <a:r>
                        <a:rPr lang="es-419" sz="800" b="1" i="0" u="none" strike="noStrike">
                          <a:solidFill>
                            <a:srgbClr val="FFFFFF"/>
                          </a:solidFill>
                          <a:effectLst/>
                          <a:latin typeface="Calibri" panose="020F0502020204030204" pitchFamily="34" charset="0"/>
                        </a:rPr>
                        <a:t>CHAPINERO</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-73%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42%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3456%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-93%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169%</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4208684626"/>
                  </a:ext>
                </a:extLst>
              </a:tr>
              <a:tr h="141524">
                <a:tc>
                  <a:txBody>
                    <a:bodyPr/>
                    <a:lstStyle/>
                    <a:p>
                      <a:pPr algn="ctr" fontAlgn="b"/>
                      <a:r>
                        <a:rPr lang="es-419" sz="800" b="1" i="0" u="none" strike="noStrike">
                          <a:solidFill>
                            <a:srgbClr val="FFFFFF"/>
                          </a:solidFill>
                          <a:effectLst/>
                          <a:latin typeface="Calibri" panose="020F0502020204030204" pitchFamily="34" charset="0"/>
                        </a:rPr>
                        <a:t>CIUDAD BOLIVAR</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6866%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-93%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14%</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3799454845"/>
                  </a:ext>
                </a:extLst>
              </a:tr>
              <a:tr h="141524">
                <a:tc>
                  <a:txBody>
                    <a:bodyPr/>
                    <a:lstStyle/>
                    <a:p>
                      <a:pPr algn="ctr" fontAlgn="b"/>
                      <a:r>
                        <a:rPr lang="es-419" sz="800" b="1" i="0" u="none" strike="noStrike">
                          <a:solidFill>
                            <a:srgbClr val="FFFFFF"/>
                          </a:solidFill>
                          <a:effectLst/>
                          <a:latin typeface="Calibri" panose="020F0502020204030204" pitchFamily="34" charset="0"/>
                        </a:rPr>
                        <a:t>ENGATIVA</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88%</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4653%</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-70%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2873967310"/>
                  </a:ext>
                </a:extLst>
              </a:tr>
              <a:tr h="141524">
                <a:tc>
                  <a:txBody>
                    <a:bodyPr/>
                    <a:lstStyle/>
                    <a:p>
                      <a:pPr algn="ctr" fontAlgn="b"/>
                      <a:r>
                        <a:rPr lang="es-419" sz="800" b="1" i="0" u="none" strike="noStrike">
                          <a:solidFill>
                            <a:srgbClr val="FFFFFF"/>
                          </a:solidFill>
                          <a:effectLst/>
                          <a:latin typeface="Calibri" panose="020F0502020204030204" pitchFamily="34" charset="0"/>
                        </a:rPr>
                        <a:t>FONTIBON</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473%</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-91%</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-72%</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-42%</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2900436465"/>
                  </a:ext>
                </a:extLst>
              </a:tr>
              <a:tr h="141524">
                <a:tc>
                  <a:txBody>
                    <a:bodyPr/>
                    <a:lstStyle/>
                    <a:p>
                      <a:pPr algn="ctr" fontAlgn="b"/>
                      <a:r>
                        <a:rPr lang="es-419" sz="800" b="1" i="0" u="none" strike="noStrike">
                          <a:solidFill>
                            <a:srgbClr val="FFFFFF"/>
                          </a:solidFill>
                          <a:effectLst/>
                          <a:latin typeface="Calibri" panose="020F0502020204030204" pitchFamily="34" charset="0"/>
                        </a:rPr>
                        <a:t>KENNEDY</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-76%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66%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3414%</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30%</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2500928670"/>
                  </a:ext>
                </a:extLst>
              </a:tr>
              <a:tr h="141524">
                <a:tc>
                  <a:txBody>
                    <a:bodyPr/>
                    <a:lstStyle/>
                    <a:p>
                      <a:pPr algn="ctr" fontAlgn="b"/>
                      <a:r>
                        <a:rPr lang="es-419" sz="800" b="1" i="0" u="none" strike="noStrike">
                          <a:solidFill>
                            <a:srgbClr val="FFFFFF"/>
                          </a:solidFill>
                          <a:effectLst/>
                          <a:latin typeface="Calibri" panose="020F0502020204030204" pitchFamily="34" charset="0"/>
                        </a:rPr>
                        <a:t>LOS MARTIRES</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-78%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3934%</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-59%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557%</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1230552853"/>
                  </a:ext>
                </a:extLst>
              </a:tr>
              <a:tr h="141524">
                <a:tc>
                  <a:txBody>
                    <a:bodyPr/>
                    <a:lstStyle/>
                    <a:p>
                      <a:pPr algn="ctr" fontAlgn="b"/>
                      <a:r>
                        <a:rPr lang="es-419" sz="800" b="1" i="0" u="none" strike="noStrike">
                          <a:solidFill>
                            <a:srgbClr val="FFFFFF"/>
                          </a:solidFill>
                          <a:effectLst/>
                          <a:latin typeface="Calibri" panose="020F0502020204030204" pitchFamily="34" charset="0"/>
                        </a:rPr>
                        <a:t>PUENTE ARANDA</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-11%</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1571%</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-64%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121%</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669240912"/>
                  </a:ext>
                </a:extLst>
              </a:tr>
              <a:tr h="141524">
                <a:tc>
                  <a:txBody>
                    <a:bodyPr/>
                    <a:lstStyle/>
                    <a:p>
                      <a:pPr algn="ctr" fontAlgn="b"/>
                      <a:r>
                        <a:rPr lang="es-419" sz="800" b="1" i="0" u="none" strike="noStrike">
                          <a:solidFill>
                            <a:srgbClr val="FFFFFF"/>
                          </a:solidFill>
                          <a:effectLst/>
                          <a:latin typeface="Calibri" panose="020F0502020204030204" pitchFamily="34" charset="0"/>
                        </a:rPr>
                        <a:t>RAFAEL URIBE URIBE</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-98%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5381%</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115%</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687691380"/>
                  </a:ext>
                </a:extLst>
              </a:tr>
              <a:tr h="141524">
                <a:tc>
                  <a:txBody>
                    <a:bodyPr/>
                    <a:lstStyle/>
                    <a:p>
                      <a:pPr algn="ctr" fontAlgn="b"/>
                      <a:r>
                        <a:rPr lang="es-419" sz="800" b="1" i="0" u="none" strike="noStrike">
                          <a:solidFill>
                            <a:srgbClr val="FFFFFF"/>
                          </a:solidFill>
                          <a:effectLst/>
                          <a:latin typeface="Calibri" panose="020F0502020204030204" pitchFamily="34" charset="0"/>
                        </a:rPr>
                        <a:t>SAN CRISTOBAL</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46%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5382%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-64%</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-62%</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2049444873"/>
                  </a:ext>
                </a:extLst>
              </a:tr>
              <a:tr h="141524">
                <a:tc>
                  <a:txBody>
                    <a:bodyPr/>
                    <a:lstStyle/>
                    <a:p>
                      <a:pPr algn="ctr" fontAlgn="b"/>
                      <a:r>
                        <a:rPr lang="es-419" sz="800" b="1" i="0" u="none" strike="noStrike">
                          <a:solidFill>
                            <a:srgbClr val="FFFFFF"/>
                          </a:solidFill>
                          <a:effectLst/>
                          <a:latin typeface="Calibri" panose="020F0502020204030204" pitchFamily="34" charset="0"/>
                        </a:rPr>
                        <a:t>SANTA FE</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-78%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868%</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-67%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28%</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2063132124"/>
                  </a:ext>
                </a:extLst>
              </a:tr>
              <a:tr h="141524">
                <a:tc>
                  <a:txBody>
                    <a:bodyPr/>
                    <a:lstStyle/>
                    <a:p>
                      <a:pPr algn="ctr" fontAlgn="b"/>
                      <a:r>
                        <a:rPr lang="es-419" sz="800" b="1" i="0" u="none" strike="noStrike">
                          <a:solidFill>
                            <a:srgbClr val="FFFFFF"/>
                          </a:solidFill>
                          <a:effectLst/>
                          <a:latin typeface="Calibri" panose="020F0502020204030204" pitchFamily="34" charset="0"/>
                        </a:rPr>
                        <a:t>SUBA</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-75%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3422%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-87%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-12%</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814305225"/>
                  </a:ext>
                </a:extLst>
              </a:tr>
              <a:tr h="141524">
                <a:tc>
                  <a:txBody>
                    <a:bodyPr/>
                    <a:lstStyle/>
                    <a:p>
                      <a:pPr algn="ctr" fontAlgn="b"/>
                      <a:r>
                        <a:rPr lang="es-419" sz="800" b="1" i="0" u="none" strike="noStrike">
                          <a:solidFill>
                            <a:srgbClr val="FFFFFF"/>
                          </a:solidFill>
                          <a:effectLst/>
                          <a:latin typeface="Calibri" panose="020F0502020204030204" pitchFamily="34" charset="0"/>
                        </a:rPr>
                        <a:t>SUMAPAZ</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417914622"/>
                  </a:ext>
                </a:extLst>
              </a:tr>
              <a:tr h="141524">
                <a:tc>
                  <a:txBody>
                    <a:bodyPr/>
                    <a:lstStyle/>
                    <a:p>
                      <a:pPr algn="ctr" fontAlgn="b"/>
                      <a:r>
                        <a:rPr lang="es-419" sz="800" b="1" i="0" u="none" strike="noStrike">
                          <a:solidFill>
                            <a:srgbClr val="FFFFFF"/>
                          </a:solidFill>
                          <a:effectLst/>
                          <a:latin typeface="Calibri" panose="020F0502020204030204" pitchFamily="34" charset="0"/>
                        </a:rPr>
                        <a:t>TEUSAQUILLO</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66%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3447%</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-89%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146%</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686895283"/>
                  </a:ext>
                </a:extLst>
              </a:tr>
              <a:tr h="141524">
                <a:tc>
                  <a:txBody>
                    <a:bodyPr/>
                    <a:lstStyle/>
                    <a:p>
                      <a:pPr algn="ctr" fontAlgn="b"/>
                      <a:r>
                        <a:rPr lang="es-419" sz="800" b="1" i="0" u="none" strike="noStrike">
                          <a:solidFill>
                            <a:srgbClr val="FFFFFF"/>
                          </a:solidFill>
                          <a:effectLst/>
                          <a:latin typeface="Calibri" panose="020F0502020204030204" pitchFamily="34" charset="0"/>
                        </a:rPr>
                        <a:t>TUNJUELITO</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-89%</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210%</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8690%</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-68%</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25%</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3367730515"/>
                  </a:ext>
                </a:extLst>
              </a:tr>
              <a:tr h="141524">
                <a:tc>
                  <a:txBody>
                    <a:bodyPr/>
                    <a:lstStyle/>
                    <a:p>
                      <a:pPr algn="ctr" fontAlgn="b"/>
                      <a:r>
                        <a:rPr lang="es-419" sz="800" b="1" i="0" u="none" strike="noStrike">
                          <a:solidFill>
                            <a:srgbClr val="FFFFFF"/>
                          </a:solidFill>
                          <a:effectLst/>
                          <a:latin typeface="Calibri" panose="020F0502020204030204" pitchFamily="34" charset="0"/>
                        </a:rPr>
                        <a:t>USAQUEN</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-73%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92%</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1496%</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-95%</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-51%</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21%</a:t>
                      </a:r>
                    </a:p>
                  </a:txBody>
                  <a:tcPr marL="7076" marR="7076" marT="7076" marB="0" anchor="b">
                    <a:lnL>
                      <a:noFill/>
                    </a:lnL>
                    <a:lnR>
                      <a:noFill/>
                    </a:lnR>
                    <a:lnT>
                      <a:noFill/>
                    </a:lnT>
                    <a:lnB>
                      <a:noFill/>
                    </a:lnB>
                    <a:solidFill>
                      <a:srgbClr val="FFC7CE"/>
                    </a:solidFill>
                  </a:tcPr>
                </a:tc>
                <a:extLst>
                  <a:ext uri="{0D108BD9-81ED-4DB2-BD59-A6C34878D82A}">
                    <a16:rowId xmlns:a16="http://schemas.microsoft.com/office/drawing/2014/main" val="764550574"/>
                  </a:ext>
                </a:extLst>
              </a:tr>
              <a:tr h="141524">
                <a:tc>
                  <a:txBody>
                    <a:bodyPr/>
                    <a:lstStyle/>
                    <a:p>
                      <a:pPr algn="ctr" fontAlgn="b"/>
                      <a:r>
                        <a:rPr lang="es-419" sz="800" b="1" i="0" u="none" strike="noStrike">
                          <a:solidFill>
                            <a:srgbClr val="FFFFFF"/>
                          </a:solidFill>
                          <a:effectLst/>
                          <a:latin typeface="Calibri" panose="020F0502020204030204" pitchFamily="34" charset="0"/>
                        </a:rPr>
                        <a:t>USME</a:t>
                      </a:r>
                    </a:p>
                  </a:txBody>
                  <a:tcPr marL="7076" marR="7076" marT="707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-80%</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184%</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9C0006"/>
                          </a:solidFill>
                          <a:effectLst/>
                          <a:latin typeface="Calibri" panose="020F0502020204030204" pitchFamily="34" charset="0"/>
                        </a:rPr>
                        <a:t>4477%</a:t>
                      </a:r>
                    </a:p>
                  </a:txBody>
                  <a:tcPr marL="7076" marR="7076" marT="707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-66%</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-67%</a:t>
                      </a:r>
                    </a:p>
                  </a:txBody>
                  <a:tcPr marL="7076" marR="7076" marT="7076" marB="0" anchor="b">
                    <a:lnL>
                      <a:noFill/>
                    </a:lnL>
                    <a:lnR>
                      <a:noFill/>
                    </a:lnR>
                    <a:lnT>
                      <a:noFill/>
                    </a:lnT>
                    <a:lnB>
                      <a:noFill/>
                    </a:lnB>
                    <a:solidFill>
                      <a:srgbClr val="C6EFCE"/>
                    </a:solidFill>
                  </a:tcPr>
                </a:tc>
                <a:tc>
                  <a:txBody>
                    <a:bodyPr/>
                    <a:lstStyle/>
                    <a:p>
                      <a:pPr algn="ctr" fontAlgn="b"/>
                      <a:r>
                        <a:rPr lang="es-419" sz="800" b="0" i="0" u="none" strike="noStrike" dirty="0">
                          <a:solidFill>
                            <a:srgbClr val="006100"/>
                          </a:solidFill>
                          <a:effectLst/>
                          <a:latin typeface="Calibri" panose="020F0502020204030204" pitchFamily="34" charset="0"/>
                        </a:rPr>
                        <a:t>-41%</a:t>
                      </a:r>
                    </a:p>
                  </a:txBody>
                  <a:tcPr marL="7076" marR="7076" marT="7076" marB="0" anchor="b">
                    <a:lnL>
                      <a:noFill/>
                    </a:lnL>
                    <a:lnR>
                      <a:noFill/>
                    </a:lnR>
                    <a:lnT>
                      <a:noFill/>
                    </a:lnT>
                    <a:lnB>
                      <a:noFill/>
                    </a:lnB>
                    <a:solidFill>
                      <a:srgbClr val="C6EFCE"/>
                    </a:solidFill>
                  </a:tcPr>
                </a:tc>
                <a:extLst>
                  <a:ext uri="{0D108BD9-81ED-4DB2-BD59-A6C34878D82A}">
                    <a16:rowId xmlns:a16="http://schemas.microsoft.com/office/drawing/2014/main" val="730062146"/>
                  </a:ext>
                </a:extLst>
              </a:tr>
            </a:tbl>
          </a:graphicData>
        </a:graphic>
      </p:graphicFrame>
    </p:spTree>
    <p:extLst>
      <p:ext uri="{BB962C8B-B14F-4D97-AF65-F5344CB8AC3E}">
        <p14:creationId xmlns:p14="http://schemas.microsoft.com/office/powerpoint/2010/main" val="13526196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870981" y="2100597"/>
            <a:ext cx="2005070" cy="3754874"/>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400" dirty="0"/>
              <a:t>Los comparendos por incumplir orden de policía han aumentado en el 2020 en un </a:t>
            </a:r>
            <a:r>
              <a:rPr lang="es-ES_tradnl" sz="1400" b="1" dirty="0"/>
              <a:t>2978%</a:t>
            </a:r>
            <a:r>
              <a:rPr lang="es-ES_tradnl" sz="1400" dirty="0"/>
              <a:t> con respecto al mismo periodo del 2019. Como se puede observar en la gráfica, el aumento está relacionado con la violación a las medidas de confinamiento impuestas en la ciudad desde el 20 de marzo. </a:t>
            </a:r>
          </a:p>
        </p:txBody>
      </p:sp>
      <p:pic>
        <p:nvPicPr>
          <p:cNvPr id="9" name="Imagen 8">
            <a:extLst>
              <a:ext uri="{FF2B5EF4-FFF2-40B4-BE49-F238E27FC236}">
                <a16:creationId xmlns:a16="http://schemas.microsoft.com/office/drawing/2014/main" id="{D4ED5270-6639-9A41-9586-0BA951CF4730}"/>
              </a:ext>
            </a:extLst>
          </p:cNvPr>
          <p:cNvPicPr>
            <a:picLocks noChangeAspect="1"/>
          </p:cNvPicPr>
          <p:nvPr/>
        </p:nvPicPr>
        <p:blipFill>
          <a:blip r:embed="rId2"/>
          <a:stretch>
            <a:fillRect/>
          </a:stretch>
        </p:blipFill>
        <p:spPr>
          <a:xfrm>
            <a:off x="10671975" y="1647303"/>
            <a:ext cx="403082" cy="403082"/>
          </a:xfrm>
          <a:prstGeom prst="rect">
            <a:avLst/>
          </a:prstGeom>
        </p:spPr>
      </p:pic>
      <p:sp>
        <p:nvSpPr>
          <p:cNvPr id="3" name="TextBox 1">
            <a:extLst>
              <a:ext uri="{FF2B5EF4-FFF2-40B4-BE49-F238E27FC236}">
                <a16:creationId xmlns:a16="http://schemas.microsoft.com/office/drawing/2014/main" id="{51167BEE-3220-491C-A58F-4075E20647A6}"/>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Registro Nacional de Medidas Correctivas (RNMC).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25BF2CEE-3757-EE4D-BDF1-9BE7DDCC72D9}"/>
              </a:ext>
            </a:extLst>
          </p:cNvPr>
          <p:cNvPicPr>
            <a:picLocks noChangeAspect="1"/>
          </p:cNvPicPr>
          <p:nvPr/>
        </p:nvPicPr>
        <p:blipFill>
          <a:blip r:embed="rId3"/>
          <a:stretch>
            <a:fillRect/>
          </a:stretch>
        </p:blipFill>
        <p:spPr>
          <a:xfrm>
            <a:off x="1259174" y="1674610"/>
            <a:ext cx="8467985" cy="3713775"/>
          </a:xfrm>
          <a:prstGeom prst="rect">
            <a:avLst/>
          </a:prstGeom>
        </p:spPr>
      </p:pic>
    </p:spTree>
    <p:extLst>
      <p:ext uri="{BB962C8B-B14F-4D97-AF65-F5344CB8AC3E}">
        <p14:creationId xmlns:p14="http://schemas.microsoft.com/office/powerpoint/2010/main" val="2973475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1884" y="345421"/>
            <a:ext cx="11396841" cy="1754326"/>
          </a:xfrm>
          <a:prstGeom prst="rect">
            <a:avLst/>
          </a:prstGeom>
          <a:noFill/>
        </p:spPr>
        <p:txBody>
          <a:bodyPr wrap="square" rtlCol="0" anchor="t">
            <a:spAutoFit/>
          </a:bodyPr>
          <a:lstStyle/>
          <a:p>
            <a:pPr algn="ctr"/>
            <a:r>
              <a:rPr lang="es-US" sz="4000" b="1" dirty="0">
                <a:solidFill>
                  <a:srgbClr val="F5B02B"/>
                </a:solidFill>
              </a:rPr>
              <a:t>Afectación a locales comerciales con ocasión de la emergencia por COVID-19</a:t>
            </a:r>
            <a:endParaRPr lang="es-US" sz="4000" b="1" dirty="0">
              <a:solidFill>
                <a:srgbClr val="F5B02B"/>
              </a:solidFill>
              <a:cs typeface="Calibri"/>
            </a:endParaRPr>
          </a:p>
          <a:p>
            <a:pPr algn="ctr"/>
            <a:r>
              <a:rPr lang="es-US" sz="2800" b="1" dirty="0">
                <a:solidFill>
                  <a:srgbClr val="F5B02B"/>
                </a:solidFill>
              </a:rPr>
              <a:t>-Funcionamiento del PMU-</a:t>
            </a:r>
            <a:endParaRPr lang="es-ES_tradnl" sz="4000" b="1" dirty="0"/>
          </a:p>
        </p:txBody>
      </p:sp>
      <p:sp>
        <p:nvSpPr>
          <p:cNvPr id="3" name="CuadroTexto 2">
            <a:extLst>
              <a:ext uri="{FF2B5EF4-FFF2-40B4-BE49-F238E27FC236}">
                <a16:creationId xmlns:a16="http://schemas.microsoft.com/office/drawing/2014/main" id="{2D041421-3212-4195-8ACF-D297F5B34A4F}"/>
              </a:ext>
            </a:extLst>
          </p:cNvPr>
          <p:cNvSpPr txBox="1"/>
          <p:nvPr/>
        </p:nvSpPr>
        <p:spPr>
          <a:xfrm>
            <a:off x="454325" y="2280249"/>
            <a:ext cx="11355238"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s-CO" dirty="0"/>
              <a:t>21 de marzo.  En la localidad de Mártires un grupo de 25  personas intentó robar el supermercado Justo y Bueno. Alcanzaron a hurtar algunos elementos antes de que llegara la Policía y controlara la situación.</a:t>
            </a:r>
          </a:p>
          <a:p>
            <a:pPr marL="285750" indent="-285750">
              <a:buFont typeface="Arial" panose="020B0604020202020204" pitchFamily="34" charset="0"/>
              <a:buChar char="•"/>
            </a:pPr>
            <a:r>
              <a:rPr lang="es-CO" dirty="0"/>
              <a:t>23 de marzo. En la localidad de Ciudad Bolívar se presentó un intento hurto al supermercado </a:t>
            </a:r>
            <a:r>
              <a:rPr lang="es-CO" dirty="0" err="1"/>
              <a:t>Surtimax</a:t>
            </a:r>
            <a:r>
              <a:rPr lang="es-CO" dirty="0"/>
              <a:t> Policía reaccionó y se impidió el hurto.</a:t>
            </a:r>
          </a:p>
          <a:p>
            <a:pPr marL="285750" indent="-285750">
              <a:buFont typeface="Arial" panose="020B0604020202020204" pitchFamily="34" charset="0"/>
              <a:buChar char="•"/>
            </a:pPr>
            <a:r>
              <a:rPr lang="es-CO" dirty="0"/>
              <a:t>24 de marzo en la localidad de Candelaria un grupo de personas intentó hurtar una joyería, Policía reaccionó y controló la situación.</a:t>
            </a:r>
          </a:p>
          <a:p>
            <a:pPr marL="285750" indent="-285750">
              <a:buFont typeface="Arial" panose="020B0604020202020204" pitchFamily="34" charset="0"/>
              <a:buChar char="•"/>
            </a:pPr>
            <a:r>
              <a:rPr lang="es-CO" dirty="0"/>
              <a:t>15 de abril en horas de la noche, un grupo de personas intentó entrar a saquear un supermercado ubicado en uno de los barrios de la localidad de Ciudad Bolívar. </a:t>
            </a:r>
          </a:p>
          <a:p>
            <a:pPr marL="742950" lvl="1" indent="-285750">
              <a:buFont typeface="Arial" panose="020B0604020202020204" pitchFamily="34" charset="0"/>
              <a:buChar char="•"/>
            </a:pPr>
            <a:r>
              <a:rPr lang="es-CO" dirty="0"/>
              <a:t>Varios hombres intentaron romper la puerta ante la impotencia de los vecinos y comerciantes que veían amenazados sus negocios. </a:t>
            </a:r>
          </a:p>
          <a:p>
            <a:pPr marL="742950" lvl="1" indent="-285750">
              <a:buFont typeface="Arial" panose="020B0604020202020204" pitchFamily="34" charset="0"/>
              <a:buChar char="•"/>
            </a:pPr>
            <a:r>
              <a:rPr lang="es-CO" dirty="0"/>
              <a:t>El caso fue atendido por personal de la Unidad Policial de Intervención (UNIPOL).</a:t>
            </a:r>
          </a:p>
          <a:p>
            <a:pPr marL="742950" lvl="1" indent="-285750">
              <a:buFont typeface="Arial" panose="020B0604020202020204" pitchFamily="34" charset="0"/>
              <a:buChar char="•"/>
            </a:pPr>
            <a:r>
              <a:rPr lang="es-CO" dirty="0"/>
              <a:t>Luego, ante la agresividad y violencia de esas personas, fue necesaria la intervención del personal del ESMAD para controlar la situación y evitar que se metieran a los establecimientos. </a:t>
            </a:r>
          </a:p>
          <a:p>
            <a:pPr marL="742950" lvl="1" indent="-285750">
              <a:buFont typeface="Arial" panose="020B0604020202020204" pitchFamily="34" charset="0"/>
              <a:buChar char="•"/>
            </a:pPr>
            <a:r>
              <a:rPr lang="es-CO" dirty="0"/>
              <a:t>En la intervención fue necesaria la utilización de gases lacrimógenos y aturdidoras, para evitar el saqueo de los establecimientos.</a:t>
            </a:r>
          </a:p>
        </p:txBody>
      </p:sp>
    </p:spTree>
    <p:extLst>
      <p:ext uri="{BB962C8B-B14F-4D97-AF65-F5344CB8AC3E}">
        <p14:creationId xmlns:p14="http://schemas.microsoft.com/office/powerpoint/2010/main" val="2001214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9804070" y="2166630"/>
            <a:ext cx="2216945" cy="3785652"/>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Los traslados por protección han aumentado un </a:t>
            </a:r>
            <a:r>
              <a:rPr lang="es-ES_tradnl" sz="1600" b="1" dirty="0"/>
              <a:t>17,9% </a:t>
            </a:r>
            <a:r>
              <a:rPr lang="es-ES_tradnl" sz="1600" dirty="0"/>
              <a:t>en el 2020 con respecto al 2019. Sin embargo, desde la declaratoria de alerta amarilla en la ciudad la frecuencia ha disminuido de manera sostenida incluso por debajo de la frecuencia de 2019. </a:t>
            </a:r>
          </a:p>
        </p:txBody>
      </p:sp>
      <p:pic>
        <p:nvPicPr>
          <p:cNvPr id="9" name="Imagen 8">
            <a:extLst>
              <a:ext uri="{FF2B5EF4-FFF2-40B4-BE49-F238E27FC236}">
                <a16:creationId xmlns:a16="http://schemas.microsoft.com/office/drawing/2014/main" id="{7F430F28-5F19-C54E-B788-FCE11B02435B}"/>
              </a:ext>
            </a:extLst>
          </p:cNvPr>
          <p:cNvPicPr>
            <a:picLocks noChangeAspect="1"/>
          </p:cNvPicPr>
          <p:nvPr/>
        </p:nvPicPr>
        <p:blipFill>
          <a:blip r:embed="rId2"/>
          <a:stretch>
            <a:fillRect/>
          </a:stretch>
        </p:blipFill>
        <p:spPr>
          <a:xfrm>
            <a:off x="10912542" y="1626519"/>
            <a:ext cx="403082" cy="403082"/>
          </a:xfrm>
          <a:prstGeom prst="rect">
            <a:avLst/>
          </a:prstGeom>
        </p:spPr>
      </p:pic>
      <p:sp>
        <p:nvSpPr>
          <p:cNvPr id="3" name="TextBox 1">
            <a:extLst>
              <a:ext uri="{FF2B5EF4-FFF2-40B4-BE49-F238E27FC236}">
                <a16:creationId xmlns:a16="http://schemas.microsoft.com/office/drawing/2014/main" id="{EF93BA72-AFCB-4595-9D13-E042B0E8F321}"/>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Registro Nacional de Medidas Correctivas (RNMC).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910AD284-F679-E14E-82C0-63427C1E601B}"/>
              </a:ext>
            </a:extLst>
          </p:cNvPr>
          <p:cNvPicPr>
            <a:picLocks noChangeAspect="1"/>
          </p:cNvPicPr>
          <p:nvPr/>
        </p:nvPicPr>
        <p:blipFill>
          <a:blip r:embed="rId3"/>
          <a:stretch>
            <a:fillRect/>
          </a:stretch>
        </p:blipFill>
        <p:spPr>
          <a:xfrm>
            <a:off x="1262695" y="1626519"/>
            <a:ext cx="8541375" cy="3940008"/>
          </a:xfrm>
          <a:prstGeom prst="rect">
            <a:avLst/>
          </a:prstGeom>
        </p:spPr>
      </p:pic>
      <p:pic>
        <p:nvPicPr>
          <p:cNvPr id="10" name="Imagen 9">
            <a:extLst>
              <a:ext uri="{FF2B5EF4-FFF2-40B4-BE49-F238E27FC236}">
                <a16:creationId xmlns:a16="http://schemas.microsoft.com/office/drawing/2014/main" id="{65E9B272-D7FD-0F43-A651-89964C3D506E}"/>
              </a:ext>
            </a:extLst>
          </p:cNvPr>
          <p:cNvPicPr>
            <a:picLocks noChangeAspect="1"/>
          </p:cNvPicPr>
          <p:nvPr/>
        </p:nvPicPr>
        <p:blipFill>
          <a:blip r:embed="rId4"/>
          <a:stretch>
            <a:fillRect/>
          </a:stretch>
        </p:blipFill>
        <p:spPr>
          <a:xfrm>
            <a:off x="10515714" y="1650633"/>
            <a:ext cx="396828" cy="396828"/>
          </a:xfrm>
          <a:prstGeom prst="rect">
            <a:avLst/>
          </a:prstGeom>
        </p:spPr>
      </p:pic>
    </p:spTree>
    <p:extLst>
      <p:ext uri="{BB962C8B-B14F-4D97-AF65-F5344CB8AC3E}">
        <p14:creationId xmlns:p14="http://schemas.microsoft.com/office/powerpoint/2010/main" val="4426577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862255" y="5348391"/>
            <a:ext cx="9069134" cy="830997"/>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Los comparendos por porte de armas en la ciudad de Bogotá han disminuido en un </a:t>
            </a:r>
            <a:r>
              <a:rPr lang="es-ES_tradnl" sz="1600" b="1" dirty="0"/>
              <a:t>67,01% </a:t>
            </a:r>
            <a:r>
              <a:rPr lang="es-ES_tradnl" sz="1600" dirty="0"/>
              <a:t>en el 2020 con respecto al 2019. En particular, se puede observar el impacto que ha tenido el confinamiento obligatorio en la frecuencia de esta contravención. </a:t>
            </a:r>
          </a:p>
        </p:txBody>
      </p:sp>
      <p:pic>
        <p:nvPicPr>
          <p:cNvPr id="7" name="Imagen 6">
            <a:extLst>
              <a:ext uri="{FF2B5EF4-FFF2-40B4-BE49-F238E27FC236}">
                <a16:creationId xmlns:a16="http://schemas.microsoft.com/office/drawing/2014/main" id="{5B8DE387-D71E-F141-980F-2F533762D347}"/>
              </a:ext>
            </a:extLst>
          </p:cNvPr>
          <p:cNvPicPr>
            <a:picLocks noChangeAspect="1"/>
          </p:cNvPicPr>
          <p:nvPr/>
        </p:nvPicPr>
        <p:blipFill>
          <a:blip r:embed="rId2"/>
          <a:stretch>
            <a:fillRect/>
          </a:stretch>
        </p:blipFill>
        <p:spPr>
          <a:xfrm>
            <a:off x="1333380" y="5565475"/>
            <a:ext cx="396828" cy="396828"/>
          </a:xfrm>
          <a:prstGeom prst="rect">
            <a:avLst/>
          </a:prstGeom>
        </p:spPr>
      </p:pic>
      <p:sp>
        <p:nvSpPr>
          <p:cNvPr id="3" name="TextBox 1">
            <a:extLst>
              <a:ext uri="{FF2B5EF4-FFF2-40B4-BE49-F238E27FC236}">
                <a16:creationId xmlns:a16="http://schemas.microsoft.com/office/drawing/2014/main" id="{D2C12D2A-60D9-428F-9EB4-3E9B345BADEC}"/>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Registro Nacional de Medidas Correctivas (RNMC).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6E884C4B-F7A1-EB42-8D74-8AF96B18DE27}"/>
              </a:ext>
            </a:extLst>
          </p:cNvPr>
          <p:cNvPicPr>
            <a:picLocks noChangeAspect="1"/>
          </p:cNvPicPr>
          <p:nvPr/>
        </p:nvPicPr>
        <p:blipFill>
          <a:blip r:embed="rId3"/>
          <a:stretch>
            <a:fillRect/>
          </a:stretch>
        </p:blipFill>
        <p:spPr>
          <a:xfrm>
            <a:off x="1994629" y="1567778"/>
            <a:ext cx="7962900" cy="3479800"/>
          </a:xfrm>
          <a:prstGeom prst="rect">
            <a:avLst/>
          </a:prstGeom>
        </p:spPr>
      </p:pic>
    </p:spTree>
    <p:extLst>
      <p:ext uri="{BB962C8B-B14F-4D97-AF65-F5344CB8AC3E}">
        <p14:creationId xmlns:p14="http://schemas.microsoft.com/office/powerpoint/2010/main" val="22664275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973766" y="5309692"/>
            <a:ext cx="8907975" cy="830997"/>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Los comparendos por consumo problemático de SPA han disminuido </a:t>
            </a:r>
            <a:r>
              <a:rPr lang="es-ES_tradnl" sz="1600" b="1" dirty="0"/>
              <a:t>82,83% </a:t>
            </a:r>
            <a:r>
              <a:rPr lang="es-ES_tradnl" sz="1600" dirty="0"/>
              <a:t>en el 2020 con respecto al 2019, lo que se explica en parte por el impacto de las medidas de confinamiento obligatorio decretadas desde el Simulacro Vital del 20 de marzo. </a:t>
            </a:r>
          </a:p>
        </p:txBody>
      </p:sp>
      <p:pic>
        <p:nvPicPr>
          <p:cNvPr id="7" name="Imagen 6">
            <a:extLst>
              <a:ext uri="{FF2B5EF4-FFF2-40B4-BE49-F238E27FC236}">
                <a16:creationId xmlns:a16="http://schemas.microsoft.com/office/drawing/2014/main" id="{FDC24E5F-5520-3C4C-9EE8-9063A2B6A10F}"/>
              </a:ext>
            </a:extLst>
          </p:cNvPr>
          <p:cNvPicPr>
            <a:picLocks noChangeAspect="1"/>
          </p:cNvPicPr>
          <p:nvPr/>
        </p:nvPicPr>
        <p:blipFill>
          <a:blip r:embed="rId2"/>
          <a:stretch>
            <a:fillRect/>
          </a:stretch>
        </p:blipFill>
        <p:spPr>
          <a:xfrm>
            <a:off x="1310260" y="5572943"/>
            <a:ext cx="396828" cy="396828"/>
          </a:xfrm>
          <a:prstGeom prst="rect">
            <a:avLst/>
          </a:prstGeom>
        </p:spPr>
      </p:pic>
      <p:sp>
        <p:nvSpPr>
          <p:cNvPr id="3" name="TextBox 1">
            <a:extLst>
              <a:ext uri="{FF2B5EF4-FFF2-40B4-BE49-F238E27FC236}">
                <a16:creationId xmlns:a16="http://schemas.microsoft.com/office/drawing/2014/main" id="{2F2A50F6-C7AA-4245-B920-F00BE1931F67}"/>
              </a:ext>
            </a:extLst>
          </p:cNvPr>
          <p:cNvSpPr txBox="1"/>
          <p:nvPr/>
        </p:nvSpPr>
        <p:spPr>
          <a:xfrm>
            <a:off x="733009" y="6221145"/>
            <a:ext cx="9786257" cy="369332"/>
          </a:xfrm>
          <a:prstGeom prst="rect">
            <a:avLst/>
          </a:prstGeom>
          <a:noFill/>
        </p:spPr>
        <p:txBody>
          <a:bodyPr wrap="square" rtlCol="0" anchor="t">
            <a:spAutoFit/>
          </a:bodyPr>
          <a:lstStyle/>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a:t>
            </a:r>
            <a:r>
              <a:rPr lang="en-US" sz="900" b="1" dirty="0" err="1">
                <a:solidFill>
                  <a:srgbClr val="002060"/>
                </a:solidFill>
              </a:rPr>
              <a:t>Registro</a:t>
            </a:r>
            <a:r>
              <a:rPr lang="en-US" sz="900" b="1" dirty="0">
                <a:solidFill>
                  <a:srgbClr val="002060"/>
                </a:solidFill>
              </a:rPr>
              <a:t> Nacional de </a:t>
            </a:r>
            <a:r>
              <a:rPr lang="en-US" sz="900" b="1" dirty="0" err="1">
                <a:solidFill>
                  <a:srgbClr val="002060"/>
                </a:solidFill>
              </a:rPr>
              <a:t>Medidas</a:t>
            </a:r>
            <a:r>
              <a:rPr lang="en-US" sz="900" b="1" dirty="0">
                <a:solidFill>
                  <a:srgbClr val="002060"/>
                </a:solidFill>
              </a:rPr>
              <a:t> </a:t>
            </a:r>
            <a:r>
              <a:rPr lang="en-US" sz="900" b="1" dirty="0" err="1">
                <a:solidFill>
                  <a:srgbClr val="002060"/>
                </a:solidFill>
              </a:rPr>
              <a:t>Correctivas</a:t>
            </a:r>
            <a:r>
              <a:rPr lang="en-US" sz="900" b="1" dirty="0">
                <a:solidFill>
                  <a:srgbClr val="002060"/>
                </a:solidFill>
              </a:rPr>
              <a:t> (RNMC).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pic>
        <p:nvPicPr>
          <p:cNvPr id="2" name="Imagen 1">
            <a:extLst>
              <a:ext uri="{FF2B5EF4-FFF2-40B4-BE49-F238E27FC236}">
                <a16:creationId xmlns:a16="http://schemas.microsoft.com/office/drawing/2014/main" id="{A7031385-B91F-0D4A-B4A3-F680DD1E852D}"/>
              </a:ext>
            </a:extLst>
          </p:cNvPr>
          <p:cNvPicPr>
            <a:picLocks noChangeAspect="1"/>
          </p:cNvPicPr>
          <p:nvPr/>
        </p:nvPicPr>
        <p:blipFill>
          <a:blip r:embed="rId3"/>
          <a:stretch>
            <a:fillRect/>
          </a:stretch>
        </p:blipFill>
        <p:spPr>
          <a:xfrm>
            <a:off x="1973766" y="1560310"/>
            <a:ext cx="8166100" cy="3276600"/>
          </a:xfrm>
          <a:prstGeom prst="rect">
            <a:avLst/>
          </a:prstGeom>
        </p:spPr>
      </p:pic>
    </p:spTree>
    <p:extLst>
      <p:ext uri="{BB962C8B-B14F-4D97-AF65-F5344CB8AC3E}">
        <p14:creationId xmlns:p14="http://schemas.microsoft.com/office/powerpoint/2010/main" val="10490007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795346" y="5310706"/>
            <a:ext cx="9047420" cy="830997"/>
          </a:xfrm>
          <a:prstGeom prst="rect">
            <a:avLst/>
          </a:prstGeom>
          <a:noFill/>
        </p:spPr>
        <p:txBody>
          <a:bodyPr wrap="square" rtlCol="0" anchor="t">
            <a:spAutoFit/>
          </a:bodyPr>
          <a:lstStyle/>
          <a:p>
            <a:pPr marL="285750" indent="-285750">
              <a:buClr>
                <a:srgbClr val="F5B02B"/>
              </a:buClr>
              <a:buFont typeface="Arial" panose="020B0604020202020204" pitchFamily="34" charset="0"/>
              <a:buChar char="•"/>
            </a:pPr>
            <a:r>
              <a:rPr lang="es-ES_tradnl" sz="1600" dirty="0"/>
              <a:t>Como se puede observar en la gráfica la frecuencia de los comparendos por riñas en el 2020 está por debajo del mismo periodo del 2019, en lo que va corrido del año las contravenciones han disminuido en un </a:t>
            </a:r>
            <a:r>
              <a:rPr lang="es-ES_tradnl" sz="1600" b="1" dirty="0"/>
              <a:t>66,33% </a:t>
            </a:r>
            <a:r>
              <a:rPr lang="es-ES_tradnl" sz="1600" dirty="0"/>
              <a:t>con respecto al mismo periodo del 2019. </a:t>
            </a:r>
          </a:p>
        </p:txBody>
      </p:sp>
      <p:pic>
        <p:nvPicPr>
          <p:cNvPr id="7" name="Imagen 6">
            <a:extLst>
              <a:ext uri="{FF2B5EF4-FFF2-40B4-BE49-F238E27FC236}">
                <a16:creationId xmlns:a16="http://schemas.microsoft.com/office/drawing/2014/main" id="{BAC76DD6-2A04-3546-BF63-383197EA89F8}"/>
              </a:ext>
            </a:extLst>
          </p:cNvPr>
          <p:cNvPicPr>
            <a:picLocks noChangeAspect="1"/>
          </p:cNvPicPr>
          <p:nvPr/>
        </p:nvPicPr>
        <p:blipFill>
          <a:blip r:embed="rId2"/>
          <a:stretch>
            <a:fillRect/>
          </a:stretch>
        </p:blipFill>
        <p:spPr>
          <a:xfrm>
            <a:off x="1271286" y="5527790"/>
            <a:ext cx="396828" cy="396828"/>
          </a:xfrm>
          <a:prstGeom prst="rect">
            <a:avLst/>
          </a:prstGeom>
        </p:spPr>
      </p:pic>
      <p:sp>
        <p:nvSpPr>
          <p:cNvPr id="3" name="TextBox 1">
            <a:extLst>
              <a:ext uri="{FF2B5EF4-FFF2-40B4-BE49-F238E27FC236}">
                <a16:creationId xmlns:a16="http://schemas.microsoft.com/office/drawing/2014/main" id="{EEAA12BF-A00A-4F72-9AA6-0AB353A702A5}"/>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Registro Nacional de Medidas Correctivas (RNMC).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B6C68CBA-B055-B34A-8751-B14B2125E79D}"/>
              </a:ext>
            </a:extLst>
          </p:cNvPr>
          <p:cNvPicPr>
            <a:picLocks noChangeAspect="1"/>
          </p:cNvPicPr>
          <p:nvPr/>
        </p:nvPicPr>
        <p:blipFill>
          <a:blip r:embed="rId3"/>
          <a:stretch>
            <a:fillRect/>
          </a:stretch>
        </p:blipFill>
        <p:spPr>
          <a:xfrm>
            <a:off x="1795346" y="1308936"/>
            <a:ext cx="8830322" cy="3662027"/>
          </a:xfrm>
          <a:prstGeom prst="rect">
            <a:avLst/>
          </a:prstGeom>
        </p:spPr>
      </p:pic>
    </p:spTree>
    <p:extLst>
      <p:ext uri="{BB962C8B-B14F-4D97-AF65-F5344CB8AC3E}">
        <p14:creationId xmlns:p14="http://schemas.microsoft.com/office/powerpoint/2010/main" val="5958179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918010" y="5342922"/>
            <a:ext cx="8924755" cy="830997"/>
          </a:xfrm>
          <a:prstGeom prst="rect">
            <a:avLst/>
          </a:prstGeom>
          <a:noFill/>
        </p:spPr>
        <p:txBody>
          <a:bodyPr wrap="square" rtlCol="0" anchor="t">
            <a:spAutoFit/>
          </a:bodyPr>
          <a:lstStyle/>
          <a:p>
            <a:pPr marL="285750" indent="-285750">
              <a:buClr>
                <a:srgbClr val="F5B02B"/>
              </a:buClr>
              <a:buFont typeface="Arial" panose="020B0604020202020204" pitchFamily="34" charset="0"/>
              <a:buChar char="•"/>
            </a:pPr>
            <a:r>
              <a:rPr lang="es-ES_tradnl" sz="1600" dirty="0"/>
              <a:t>Los incidentes en transporte público han aumentado en el 2020 en </a:t>
            </a:r>
            <a:r>
              <a:rPr lang="es-ES_tradnl" sz="1600" b="1" dirty="0"/>
              <a:t>21% </a:t>
            </a:r>
            <a:r>
              <a:rPr lang="es-ES_tradnl" sz="1600" dirty="0"/>
              <a:t>con respecto al mismo periodo del 2019,  aunque desde la aplicación de las medidas de confinamiento el 20 de marzo de 2020 las contravenciones se han reducido de manera considerable. </a:t>
            </a:r>
          </a:p>
        </p:txBody>
      </p:sp>
      <p:pic>
        <p:nvPicPr>
          <p:cNvPr id="9" name="Imagen 8">
            <a:extLst>
              <a:ext uri="{FF2B5EF4-FFF2-40B4-BE49-F238E27FC236}">
                <a16:creationId xmlns:a16="http://schemas.microsoft.com/office/drawing/2014/main" id="{7E3A8585-E162-0145-8839-235061F1FAD1}"/>
              </a:ext>
            </a:extLst>
          </p:cNvPr>
          <p:cNvPicPr>
            <a:picLocks noChangeAspect="1"/>
          </p:cNvPicPr>
          <p:nvPr/>
        </p:nvPicPr>
        <p:blipFill>
          <a:blip r:embed="rId2"/>
          <a:stretch>
            <a:fillRect/>
          </a:stretch>
        </p:blipFill>
        <p:spPr>
          <a:xfrm>
            <a:off x="1351501" y="5548382"/>
            <a:ext cx="403082" cy="403082"/>
          </a:xfrm>
          <a:prstGeom prst="rect">
            <a:avLst/>
          </a:prstGeom>
        </p:spPr>
      </p:pic>
      <p:sp>
        <p:nvSpPr>
          <p:cNvPr id="3" name="TextBox 1">
            <a:extLst>
              <a:ext uri="{FF2B5EF4-FFF2-40B4-BE49-F238E27FC236}">
                <a16:creationId xmlns:a16="http://schemas.microsoft.com/office/drawing/2014/main" id="{76A216D2-3818-4B67-A5F5-D607526C46F0}"/>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Registro Nacional de Medidas Correctivas (RNMC).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4A82EADC-3868-4A4E-BCAB-B919D5AB377E}"/>
              </a:ext>
            </a:extLst>
          </p:cNvPr>
          <p:cNvPicPr>
            <a:picLocks noChangeAspect="1"/>
          </p:cNvPicPr>
          <p:nvPr/>
        </p:nvPicPr>
        <p:blipFill>
          <a:blip r:embed="rId3"/>
          <a:stretch>
            <a:fillRect/>
          </a:stretch>
        </p:blipFill>
        <p:spPr>
          <a:xfrm>
            <a:off x="1762487" y="1356162"/>
            <a:ext cx="8667025" cy="3577999"/>
          </a:xfrm>
          <a:prstGeom prst="rect">
            <a:avLst/>
          </a:prstGeom>
        </p:spPr>
      </p:pic>
    </p:spTree>
    <p:extLst>
      <p:ext uri="{BB962C8B-B14F-4D97-AF65-F5344CB8AC3E}">
        <p14:creationId xmlns:p14="http://schemas.microsoft.com/office/powerpoint/2010/main" val="5750091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79" y="-14503"/>
            <a:ext cx="11396841" cy="1323439"/>
          </a:xfrm>
          <a:prstGeom prst="rect">
            <a:avLst/>
          </a:prstGeom>
          <a:noFill/>
        </p:spPr>
        <p:txBody>
          <a:bodyPr wrap="square" rtlCol="0" anchor="t">
            <a:spAutoFit/>
          </a:bodyPr>
          <a:lstStyle/>
          <a:p>
            <a:pPr algn="ctr"/>
            <a:r>
              <a:rPr lang="es-US" sz="4000" b="1">
                <a:solidFill>
                  <a:srgbClr val="F5B02B"/>
                </a:solidFill>
              </a:rPr>
              <a:t>Comportamiento Diario </a:t>
            </a:r>
          </a:p>
          <a:p>
            <a:pPr algn="ctr"/>
            <a:r>
              <a:rPr lang="es-US" sz="2800" b="1">
                <a:solidFill>
                  <a:srgbClr val="F5B02B"/>
                </a:solidFill>
              </a:rPr>
              <a:t>-Comparación estacional 2019 y 2020-</a:t>
            </a:r>
            <a:r>
              <a:rPr lang="es-US" sz="4000" b="1">
                <a:solidFill>
                  <a:srgbClr val="F5B02B"/>
                </a:solidFill>
              </a:rPr>
              <a:t> </a:t>
            </a:r>
            <a:endParaRPr lang="es-ES_tradnl" sz="4000" b="1"/>
          </a:p>
        </p:txBody>
      </p:sp>
      <p:sp>
        <p:nvSpPr>
          <p:cNvPr id="5" name="TextBox 4">
            <a:extLst>
              <a:ext uri="{FF2B5EF4-FFF2-40B4-BE49-F238E27FC236}">
                <a16:creationId xmlns:a16="http://schemas.microsoft.com/office/drawing/2014/main" id="{8E4E5513-1A77-4D4D-A8A8-9C954E9730D6}"/>
              </a:ext>
            </a:extLst>
          </p:cNvPr>
          <p:cNvSpPr txBox="1"/>
          <p:nvPr/>
        </p:nvSpPr>
        <p:spPr>
          <a:xfrm>
            <a:off x="1814218" y="5307187"/>
            <a:ext cx="9026626" cy="830997"/>
          </a:xfrm>
          <a:prstGeom prst="rect">
            <a:avLst/>
          </a:prstGeom>
          <a:noFill/>
        </p:spPr>
        <p:txBody>
          <a:bodyPr wrap="square" rtlCol="0" anchor="t">
            <a:spAutoFit/>
          </a:bodyPr>
          <a:lstStyle/>
          <a:p>
            <a:pPr marL="285750" indent="-285750">
              <a:buClr>
                <a:srgbClr val="F5B02B"/>
              </a:buClr>
              <a:buFont typeface="Arial" panose="020B0604020202020204" pitchFamily="34" charset="0"/>
              <a:buChar char="•"/>
            </a:pPr>
            <a:r>
              <a:rPr lang="es-ES_tradnl" sz="1600" dirty="0"/>
              <a:t>Los comparendos por ocupación del espacio público han disminuido en un 75</a:t>
            </a:r>
            <a:r>
              <a:rPr lang="es-ES_tradnl" sz="1600" b="1" dirty="0"/>
              <a:t>%</a:t>
            </a:r>
            <a:r>
              <a:rPr lang="es-ES_tradnl" sz="1600" dirty="0"/>
              <a:t> en el 2020 con respecto al 2019. Las medidas de confinamiento obligatorio impuestas desde el 20 de marzo han tenido un impacto directo en la reducción de las contravenciones. </a:t>
            </a:r>
          </a:p>
        </p:txBody>
      </p:sp>
      <p:pic>
        <p:nvPicPr>
          <p:cNvPr id="7" name="Imagen 6">
            <a:extLst>
              <a:ext uri="{FF2B5EF4-FFF2-40B4-BE49-F238E27FC236}">
                <a16:creationId xmlns:a16="http://schemas.microsoft.com/office/drawing/2014/main" id="{69828F34-3E22-A449-87FD-D111BC3CAE69}"/>
              </a:ext>
            </a:extLst>
          </p:cNvPr>
          <p:cNvPicPr>
            <a:picLocks noChangeAspect="1"/>
          </p:cNvPicPr>
          <p:nvPr/>
        </p:nvPicPr>
        <p:blipFill>
          <a:blip r:embed="rId2"/>
          <a:stretch>
            <a:fillRect/>
          </a:stretch>
        </p:blipFill>
        <p:spPr>
          <a:xfrm>
            <a:off x="1271286" y="5524271"/>
            <a:ext cx="396828" cy="396828"/>
          </a:xfrm>
          <a:prstGeom prst="rect">
            <a:avLst/>
          </a:prstGeom>
        </p:spPr>
      </p:pic>
      <p:sp>
        <p:nvSpPr>
          <p:cNvPr id="3" name="TextBox 1">
            <a:extLst>
              <a:ext uri="{FF2B5EF4-FFF2-40B4-BE49-F238E27FC236}">
                <a16:creationId xmlns:a16="http://schemas.microsoft.com/office/drawing/2014/main" id="{0E320582-DAC8-48B9-9831-68E10419B025}"/>
              </a:ext>
            </a:extLst>
          </p:cNvPr>
          <p:cNvSpPr txBox="1"/>
          <p:nvPr/>
        </p:nvSpPr>
        <p:spPr>
          <a:xfrm>
            <a:off x="733009" y="6221145"/>
            <a:ext cx="9786257" cy="661720"/>
          </a:xfrm>
          <a:prstGeom prst="rect">
            <a:avLst/>
          </a:prstGeom>
          <a:noFill/>
        </p:spPr>
        <p:txBody>
          <a:bodyPr wrap="square" rtlCol="0" anchor="t">
            <a:spAutoFit/>
          </a:bodyPr>
          <a:lstStyle/>
          <a:p>
            <a:r>
              <a:rPr lang="en-US" sz="900" b="1">
                <a:solidFill>
                  <a:srgbClr val="002060"/>
                </a:solidFill>
              </a:rPr>
              <a:t>Fuente: </a:t>
            </a:r>
            <a:r>
              <a:rPr lang="en-US" sz="900" b="1" err="1">
                <a:solidFill>
                  <a:srgbClr val="002060"/>
                </a:solidFill>
              </a:rPr>
              <a:t>Elaborado</a:t>
            </a:r>
            <a:r>
              <a:rPr lang="en-US" sz="900" b="1">
                <a:solidFill>
                  <a:srgbClr val="002060"/>
                </a:solidFill>
              </a:rPr>
              <a:t> por la </a:t>
            </a:r>
            <a:r>
              <a:rPr lang="en-US" sz="900" b="1" err="1">
                <a:solidFill>
                  <a:srgbClr val="002060"/>
                </a:solidFill>
              </a:rPr>
              <a:t>Oficina</a:t>
            </a:r>
            <a:r>
              <a:rPr lang="en-US" sz="900" b="1">
                <a:solidFill>
                  <a:srgbClr val="002060"/>
                </a:solidFill>
              </a:rPr>
              <a:t> de </a:t>
            </a:r>
            <a:r>
              <a:rPr lang="en-US" sz="900" b="1" err="1">
                <a:solidFill>
                  <a:srgbClr val="002060"/>
                </a:solidFill>
              </a:rPr>
              <a:t>Análisis</a:t>
            </a:r>
            <a:r>
              <a:rPr lang="en-US" sz="900" b="1">
                <a:solidFill>
                  <a:srgbClr val="002060"/>
                </a:solidFill>
              </a:rPr>
              <a:t> de </a:t>
            </a:r>
            <a:r>
              <a:rPr lang="en-US" sz="900" b="1" err="1">
                <a:solidFill>
                  <a:srgbClr val="002060"/>
                </a:solidFill>
              </a:rPr>
              <a:t>Información</a:t>
            </a:r>
            <a:r>
              <a:rPr lang="en-US" sz="900" b="1">
                <a:solidFill>
                  <a:srgbClr val="002060"/>
                </a:solidFill>
              </a:rPr>
              <a:t> y </a:t>
            </a:r>
            <a:r>
              <a:rPr lang="en-US" sz="900" b="1" err="1">
                <a:solidFill>
                  <a:srgbClr val="002060"/>
                </a:solidFill>
              </a:rPr>
              <a:t>Estudios</a:t>
            </a:r>
            <a:r>
              <a:rPr lang="en-US" sz="900" b="1">
                <a:solidFill>
                  <a:srgbClr val="002060"/>
                </a:solidFill>
              </a:rPr>
              <a:t> </a:t>
            </a:r>
            <a:r>
              <a:rPr lang="en-US" sz="900" b="1" err="1">
                <a:solidFill>
                  <a:srgbClr val="002060"/>
                </a:solidFill>
              </a:rPr>
              <a:t>Estratégicos</a:t>
            </a:r>
            <a:r>
              <a:rPr lang="en-US" sz="900" b="1">
                <a:solidFill>
                  <a:srgbClr val="002060"/>
                </a:solidFill>
              </a:rPr>
              <a:t>. </a:t>
            </a:r>
            <a:r>
              <a:rPr lang="en-US" sz="900" b="1" err="1">
                <a:solidFill>
                  <a:srgbClr val="002060"/>
                </a:solidFill>
              </a:rPr>
              <a:t>Secretaría</a:t>
            </a:r>
            <a:r>
              <a:rPr lang="en-US" sz="900" b="1">
                <a:solidFill>
                  <a:srgbClr val="002060"/>
                </a:solidFill>
              </a:rPr>
              <a:t> </a:t>
            </a:r>
            <a:r>
              <a:rPr lang="en-US" sz="900" b="1" err="1">
                <a:solidFill>
                  <a:srgbClr val="002060"/>
                </a:solidFill>
              </a:rPr>
              <a:t>Distrital</a:t>
            </a:r>
            <a:r>
              <a:rPr lang="en-US" sz="900" b="1">
                <a:solidFill>
                  <a:srgbClr val="002060"/>
                </a:solidFill>
              </a:rPr>
              <a:t> de </a:t>
            </a:r>
            <a:r>
              <a:rPr lang="en-US" sz="900" b="1" err="1">
                <a:solidFill>
                  <a:srgbClr val="002060"/>
                </a:solidFill>
              </a:rPr>
              <a:t>Seguridad</a:t>
            </a:r>
            <a:r>
              <a:rPr lang="en-US" sz="900" b="1">
                <a:solidFill>
                  <a:srgbClr val="002060"/>
                </a:solidFill>
              </a:rPr>
              <a:t>, Convivencia y Justicia. </a:t>
            </a:r>
            <a:r>
              <a:rPr lang="en-US" sz="900" b="1" err="1">
                <a:solidFill>
                  <a:srgbClr val="002060"/>
                </a:solidFill>
              </a:rPr>
              <a:t>Cálculos</a:t>
            </a:r>
            <a:r>
              <a:rPr lang="en-US" sz="900" b="1">
                <a:solidFill>
                  <a:srgbClr val="002060"/>
                </a:solidFill>
              </a:rPr>
              <a:t> </a:t>
            </a:r>
            <a:r>
              <a:rPr lang="en-US" sz="900" b="1" err="1">
                <a:solidFill>
                  <a:srgbClr val="002060"/>
                </a:solidFill>
              </a:rPr>
              <a:t>propios</a:t>
            </a:r>
            <a:r>
              <a:rPr lang="en-US" sz="900" b="1">
                <a:solidFill>
                  <a:srgbClr val="002060"/>
                </a:solidFill>
              </a:rPr>
              <a:t> con </a:t>
            </a:r>
            <a:r>
              <a:rPr lang="en-US" sz="900" b="1" err="1">
                <a:solidFill>
                  <a:srgbClr val="002060"/>
                </a:solidFill>
              </a:rPr>
              <a:t>información</a:t>
            </a:r>
            <a:r>
              <a:rPr lang="en-US" sz="900" b="1">
                <a:solidFill>
                  <a:srgbClr val="002060"/>
                </a:solidFill>
              </a:rPr>
              <a:t> del Registro Nacional de Medidas Correctivas (RNMC). Información extraída el día 14/05/2020. Información sujeta a cambios.</a:t>
            </a:r>
          </a:p>
          <a:p>
            <a:endParaRPr lang="en-US" sz="900" b="1">
              <a:solidFill>
                <a:srgbClr val="002060"/>
              </a:solidFill>
            </a:endParaRPr>
          </a:p>
          <a:p>
            <a:endParaRPr lang="en-US" sz="1000" b="1">
              <a:solidFill>
                <a:srgbClr val="002060"/>
              </a:solidFill>
            </a:endParaRPr>
          </a:p>
        </p:txBody>
      </p:sp>
      <p:pic>
        <p:nvPicPr>
          <p:cNvPr id="2" name="Imagen 1">
            <a:extLst>
              <a:ext uri="{FF2B5EF4-FFF2-40B4-BE49-F238E27FC236}">
                <a16:creationId xmlns:a16="http://schemas.microsoft.com/office/drawing/2014/main" id="{B7266E6B-48D1-AB4A-9DEE-AF8B96ACF356}"/>
              </a:ext>
            </a:extLst>
          </p:cNvPr>
          <p:cNvPicPr>
            <a:picLocks noChangeAspect="1"/>
          </p:cNvPicPr>
          <p:nvPr/>
        </p:nvPicPr>
        <p:blipFill>
          <a:blip r:embed="rId3"/>
          <a:stretch>
            <a:fillRect/>
          </a:stretch>
        </p:blipFill>
        <p:spPr>
          <a:xfrm>
            <a:off x="2171699" y="1477726"/>
            <a:ext cx="7848600" cy="3746500"/>
          </a:xfrm>
          <a:prstGeom prst="rect">
            <a:avLst/>
          </a:prstGeom>
        </p:spPr>
      </p:pic>
    </p:spTree>
    <p:extLst>
      <p:ext uri="{BB962C8B-B14F-4D97-AF65-F5344CB8AC3E}">
        <p14:creationId xmlns:p14="http://schemas.microsoft.com/office/powerpoint/2010/main" val="37328033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3369030" y="3686539"/>
            <a:ext cx="4283545" cy="1015663"/>
          </a:xfrm>
          <a:prstGeom prst="rect">
            <a:avLst/>
          </a:prstGeom>
          <a:noFill/>
        </p:spPr>
        <p:txBody>
          <a:bodyPr wrap="none" rtlCol="0">
            <a:spAutoFit/>
          </a:bodyPr>
          <a:lstStyle/>
          <a:p>
            <a:r>
              <a:rPr lang="es-CO" sz="6000" b="1" kern="3000" spc="600">
                <a:solidFill>
                  <a:prstClr val="white"/>
                </a:solidFill>
                <a:latin typeface="Tahoma" panose="020B0604030504040204" pitchFamily="34" charset="0"/>
                <a:ea typeface="Tahoma" panose="020B0604030504040204" pitchFamily="34" charset="0"/>
                <a:cs typeface="Tahoma" panose="020B0604030504040204" pitchFamily="34" charset="0"/>
              </a:rPr>
              <a:t>GRACIAS</a:t>
            </a:r>
          </a:p>
        </p:txBody>
      </p:sp>
      <p:pic>
        <p:nvPicPr>
          <p:cNvPr id="4" name="Imagen 3"/>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r="-689" b="16322"/>
          <a:stretch/>
        </p:blipFill>
        <p:spPr>
          <a:xfrm>
            <a:off x="4355125" y="2421051"/>
            <a:ext cx="2040376" cy="930950"/>
          </a:xfrm>
          <a:prstGeom prst="rect">
            <a:avLst/>
          </a:prstGeom>
        </p:spPr>
      </p:pic>
    </p:spTree>
    <p:extLst>
      <p:ext uri="{BB962C8B-B14F-4D97-AF65-F5344CB8AC3E}">
        <p14:creationId xmlns:p14="http://schemas.microsoft.com/office/powerpoint/2010/main" val="154011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1884" y="345421"/>
            <a:ext cx="11396841" cy="1138773"/>
          </a:xfrm>
          <a:prstGeom prst="rect">
            <a:avLst/>
          </a:prstGeom>
          <a:noFill/>
        </p:spPr>
        <p:txBody>
          <a:bodyPr wrap="square" rtlCol="0">
            <a:spAutoFit/>
          </a:bodyPr>
          <a:lstStyle/>
          <a:p>
            <a:pPr algn="ctr"/>
            <a:r>
              <a:rPr lang="es-US" sz="4000" b="1">
                <a:solidFill>
                  <a:srgbClr val="F5B02B"/>
                </a:solidFill>
              </a:rPr>
              <a:t>Atenciones registradas en PMU</a:t>
            </a:r>
          </a:p>
          <a:p>
            <a:pPr algn="ctr"/>
            <a:r>
              <a:rPr lang="es-US" sz="2800" b="1">
                <a:solidFill>
                  <a:srgbClr val="F5B02B"/>
                </a:solidFill>
              </a:rPr>
              <a:t>-Comportamiento por localidad durante la cuarentena-</a:t>
            </a:r>
            <a:endParaRPr lang="es-ES_tradnl" sz="4000" b="1"/>
          </a:p>
        </p:txBody>
      </p:sp>
      <p:sp>
        <p:nvSpPr>
          <p:cNvPr id="2" name="TextBox 1">
            <a:extLst>
              <a:ext uri="{FF2B5EF4-FFF2-40B4-BE49-F238E27FC236}">
                <a16:creationId xmlns:a16="http://schemas.microsoft.com/office/drawing/2014/main" id="{756A863B-2B3F-0E4D-AAB7-1465303C762C}"/>
              </a:ext>
            </a:extLst>
          </p:cNvPr>
          <p:cNvSpPr txBox="1"/>
          <p:nvPr/>
        </p:nvSpPr>
        <p:spPr>
          <a:xfrm>
            <a:off x="729884" y="5531932"/>
            <a:ext cx="9786257" cy="553998"/>
          </a:xfrm>
          <a:prstGeom prst="rect">
            <a:avLst/>
          </a:prstGeom>
          <a:noFill/>
        </p:spPr>
        <p:txBody>
          <a:bodyPr wrap="square" rtlCol="0" anchor="t">
            <a:spAutoFit/>
          </a:bodyPr>
          <a:lstStyle/>
          <a:p>
            <a:pPr algn="just"/>
            <a:r>
              <a:rPr lang="en-US" sz="1000" b="1" dirty="0">
                <a:solidFill>
                  <a:srgbClr val="002060"/>
                </a:solidFill>
              </a:rPr>
              <a:t>Fuente: </a:t>
            </a:r>
            <a:r>
              <a:rPr lang="en-US" sz="1000" b="1" dirty="0" err="1">
                <a:solidFill>
                  <a:srgbClr val="002060"/>
                </a:solidFill>
              </a:rPr>
              <a:t>Elaborado</a:t>
            </a:r>
            <a:r>
              <a:rPr lang="en-US" sz="1000" b="1" dirty="0">
                <a:solidFill>
                  <a:srgbClr val="002060"/>
                </a:solidFill>
              </a:rPr>
              <a:t> por la </a:t>
            </a:r>
            <a:r>
              <a:rPr lang="en-US" sz="1000" b="1" dirty="0" err="1">
                <a:solidFill>
                  <a:srgbClr val="002060"/>
                </a:solidFill>
              </a:rPr>
              <a:t>Oficina</a:t>
            </a:r>
            <a:r>
              <a:rPr lang="en-US" sz="1000" b="1" dirty="0">
                <a:solidFill>
                  <a:srgbClr val="002060"/>
                </a:solidFill>
              </a:rPr>
              <a:t> de </a:t>
            </a:r>
            <a:r>
              <a:rPr lang="en-US" sz="1000" b="1" dirty="0" err="1">
                <a:solidFill>
                  <a:srgbClr val="002060"/>
                </a:solidFill>
              </a:rPr>
              <a:t>Análisis</a:t>
            </a:r>
            <a:r>
              <a:rPr lang="en-US" sz="1000" b="1" dirty="0">
                <a:solidFill>
                  <a:srgbClr val="002060"/>
                </a:solidFill>
              </a:rPr>
              <a:t> de </a:t>
            </a:r>
            <a:r>
              <a:rPr lang="en-US" sz="1000" b="1" dirty="0" err="1">
                <a:solidFill>
                  <a:srgbClr val="002060"/>
                </a:solidFill>
              </a:rPr>
              <a:t>Información</a:t>
            </a:r>
            <a:r>
              <a:rPr lang="en-US" sz="1000" b="1" dirty="0">
                <a:solidFill>
                  <a:srgbClr val="002060"/>
                </a:solidFill>
              </a:rPr>
              <a:t> y </a:t>
            </a:r>
            <a:r>
              <a:rPr lang="en-US" sz="1000" b="1" dirty="0" err="1">
                <a:solidFill>
                  <a:srgbClr val="002060"/>
                </a:solidFill>
              </a:rPr>
              <a:t>Estudios</a:t>
            </a:r>
            <a:r>
              <a:rPr lang="en-US" sz="1000" b="1" dirty="0">
                <a:solidFill>
                  <a:srgbClr val="002060"/>
                </a:solidFill>
              </a:rPr>
              <a:t> </a:t>
            </a:r>
            <a:r>
              <a:rPr lang="en-US" sz="1000" b="1" dirty="0" err="1">
                <a:solidFill>
                  <a:srgbClr val="002060"/>
                </a:solidFill>
              </a:rPr>
              <a:t>Estratégicos</a:t>
            </a:r>
            <a:r>
              <a:rPr lang="en-US" sz="1000" b="1" dirty="0">
                <a:solidFill>
                  <a:srgbClr val="002060"/>
                </a:solidFill>
              </a:rPr>
              <a:t>. </a:t>
            </a:r>
            <a:r>
              <a:rPr lang="en-US" sz="1000" b="1" dirty="0" err="1">
                <a:solidFill>
                  <a:srgbClr val="002060"/>
                </a:solidFill>
              </a:rPr>
              <a:t>Secretaría</a:t>
            </a:r>
            <a:r>
              <a:rPr lang="en-US" sz="1000" b="1" dirty="0">
                <a:solidFill>
                  <a:srgbClr val="002060"/>
                </a:solidFill>
              </a:rPr>
              <a:t> </a:t>
            </a:r>
            <a:r>
              <a:rPr lang="en-US" sz="1000" b="1" dirty="0" err="1">
                <a:solidFill>
                  <a:srgbClr val="002060"/>
                </a:solidFill>
              </a:rPr>
              <a:t>Distrital</a:t>
            </a:r>
            <a:r>
              <a:rPr lang="en-US" sz="1000" b="1" dirty="0">
                <a:solidFill>
                  <a:srgbClr val="002060"/>
                </a:solidFill>
              </a:rPr>
              <a:t> de Seguridad, Convivencia y Justicia. </a:t>
            </a:r>
            <a:r>
              <a:rPr lang="en-US" sz="1000" b="1" dirty="0" err="1">
                <a:solidFill>
                  <a:srgbClr val="002060"/>
                </a:solidFill>
              </a:rPr>
              <a:t>Cálculos</a:t>
            </a:r>
            <a:r>
              <a:rPr lang="en-US" sz="1000" b="1" dirty="0">
                <a:solidFill>
                  <a:srgbClr val="002060"/>
                </a:solidFill>
              </a:rPr>
              <a:t> </a:t>
            </a:r>
            <a:r>
              <a:rPr lang="en-US" sz="1000" b="1" dirty="0" err="1">
                <a:solidFill>
                  <a:srgbClr val="002060"/>
                </a:solidFill>
              </a:rPr>
              <a:t>propios</a:t>
            </a:r>
            <a:r>
              <a:rPr lang="en-US" sz="1000" b="1" dirty="0">
                <a:solidFill>
                  <a:srgbClr val="002060"/>
                </a:solidFill>
              </a:rPr>
              <a:t> con </a:t>
            </a:r>
            <a:r>
              <a:rPr lang="en-US" sz="1000" b="1" dirty="0" err="1">
                <a:solidFill>
                  <a:srgbClr val="002060"/>
                </a:solidFill>
              </a:rPr>
              <a:t>información</a:t>
            </a:r>
            <a:r>
              <a:rPr lang="en-US" sz="1000" b="1" dirty="0">
                <a:solidFill>
                  <a:srgbClr val="002060"/>
                </a:solidFill>
              </a:rPr>
              <a:t> del PMU. </a:t>
            </a:r>
            <a:r>
              <a:rPr lang="en-US" sz="1000" b="1" dirty="0" err="1">
                <a:solidFill>
                  <a:srgbClr val="002060"/>
                </a:solidFill>
              </a:rPr>
              <a:t>Información</a:t>
            </a:r>
            <a:r>
              <a:rPr lang="en-US" sz="1000" b="1" dirty="0">
                <a:solidFill>
                  <a:srgbClr val="002060"/>
                </a:solidFill>
              </a:rPr>
              <a:t> </a:t>
            </a:r>
            <a:r>
              <a:rPr lang="en-US" sz="1000" b="1" dirty="0" err="1">
                <a:solidFill>
                  <a:srgbClr val="002060"/>
                </a:solidFill>
              </a:rPr>
              <a:t>extraída</a:t>
            </a:r>
            <a:r>
              <a:rPr lang="en-US" sz="1000" b="1" dirty="0">
                <a:solidFill>
                  <a:srgbClr val="002060"/>
                </a:solidFill>
              </a:rPr>
              <a:t> el </a:t>
            </a:r>
            <a:r>
              <a:rPr lang="en-US" sz="1000" b="1" dirty="0" err="1">
                <a:solidFill>
                  <a:srgbClr val="002060"/>
                </a:solidFill>
              </a:rPr>
              <a:t>día</a:t>
            </a:r>
            <a:r>
              <a:rPr lang="en-US" sz="1000" b="1" dirty="0">
                <a:solidFill>
                  <a:srgbClr val="002060"/>
                </a:solidFill>
              </a:rPr>
              <a:t> 14/05/2020. </a:t>
            </a:r>
            <a:r>
              <a:rPr lang="en-US" sz="1000" b="1" dirty="0" err="1">
                <a:solidFill>
                  <a:srgbClr val="002060"/>
                </a:solidFill>
              </a:rPr>
              <a:t>Información</a:t>
            </a:r>
            <a:r>
              <a:rPr lang="en-US" sz="1000" b="1" dirty="0">
                <a:solidFill>
                  <a:srgbClr val="002060"/>
                </a:solidFill>
              </a:rPr>
              <a:t> </a:t>
            </a:r>
            <a:r>
              <a:rPr lang="en-US" sz="1000" b="1" dirty="0" err="1">
                <a:solidFill>
                  <a:srgbClr val="002060"/>
                </a:solidFill>
              </a:rPr>
              <a:t>sujeta</a:t>
            </a:r>
            <a:r>
              <a:rPr lang="en-US" sz="1000" b="1" dirty="0">
                <a:solidFill>
                  <a:srgbClr val="002060"/>
                </a:solidFill>
              </a:rPr>
              <a:t> a </a:t>
            </a:r>
            <a:r>
              <a:rPr lang="en-US" sz="1000" b="1" dirty="0" err="1">
                <a:solidFill>
                  <a:srgbClr val="002060"/>
                </a:solidFill>
              </a:rPr>
              <a:t>cambios</a:t>
            </a:r>
            <a:r>
              <a:rPr lang="en-US" sz="1000" b="1" dirty="0">
                <a:solidFill>
                  <a:srgbClr val="002060"/>
                </a:solidFill>
              </a:rPr>
              <a:t>.</a:t>
            </a:r>
            <a:endParaRPr lang="en-US" dirty="0"/>
          </a:p>
          <a:p>
            <a:pPr algn="just"/>
            <a:endParaRPr lang="es-ES_tradnl" sz="1000" b="1" dirty="0">
              <a:solidFill>
                <a:srgbClr val="002060"/>
              </a:solidFill>
            </a:endParaRPr>
          </a:p>
        </p:txBody>
      </p:sp>
      <p:graphicFrame>
        <p:nvGraphicFramePr>
          <p:cNvPr id="9" name="Gráfico 8">
            <a:extLst>
              <a:ext uri="{FF2B5EF4-FFF2-40B4-BE49-F238E27FC236}">
                <a16:creationId xmlns:a16="http://schemas.microsoft.com/office/drawing/2014/main" id="{A231B40C-2BD3-435D-8EFF-08DCAB084889}"/>
              </a:ext>
            </a:extLst>
          </p:cNvPr>
          <p:cNvGraphicFramePr>
            <a:graphicFrameLocks/>
          </p:cNvGraphicFramePr>
          <p:nvPr>
            <p:extLst>
              <p:ext uri="{D42A27DB-BD31-4B8C-83A1-F6EECF244321}">
                <p14:modId xmlns:p14="http://schemas.microsoft.com/office/powerpoint/2010/main" val="2434584736"/>
              </p:ext>
            </p:extLst>
          </p:nvPr>
        </p:nvGraphicFramePr>
        <p:xfrm>
          <a:off x="1251507" y="1742690"/>
          <a:ext cx="7543801" cy="353074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C0DB51AE-C74E-0A46-84D0-08FB63288E9E}"/>
              </a:ext>
            </a:extLst>
          </p:cNvPr>
          <p:cNvSpPr txBox="1"/>
          <p:nvPr/>
        </p:nvSpPr>
        <p:spPr>
          <a:xfrm>
            <a:off x="9578714" y="2699433"/>
            <a:ext cx="2328390" cy="2062103"/>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En total se han registrado 366 hechos reportados al PMU, de los cuales la mayoría se han concentrado en las localidades de Ciudad Bolívar, Usme y San Cristóbal.  </a:t>
            </a:r>
            <a:endParaRPr lang="es-ES_tradnl" sz="1600" dirty="0">
              <a:cs typeface="Calibri"/>
            </a:endParaRPr>
          </a:p>
        </p:txBody>
      </p:sp>
    </p:spTree>
    <p:extLst>
      <p:ext uri="{BB962C8B-B14F-4D97-AF65-F5344CB8AC3E}">
        <p14:creationId xmlns:p14="http://schemas.microsoft.com/office/powerpoint/2010/main" val="2426705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1884" y="345421"/>
            <a:ext cx="11396841" cy="1138773"/>
          </a:xfrm>
          <a:prstGeom prst="rect">
            <a:avLst/>
          </a:prstGeom>
          <a:noFill/>
        </p:spPr>
        <p:txBody>
          <a:bodyPr wrap="square" rtlCol="0">
            <a:spAutoFit/>
          </a:bodyPr>
          <a:lstStyle/>
          <a:p>
            <a:pPr algn="ctr"/>
            <a:r>
              <a:rPr lang="es-US" sz="4000" b="1">
                <a:solidFill>
                  <a:srgbClr val="F5B02B"/>
                </a:solidFill>
              </a:rPr>
              <a:t>Atenciones registradas en PMU</a:t>
            </a:r>
          </a:p>
          <a:p>
            <a:pPr algn="ctr"/>
            <a:r>
              <a:rPr lang="es-US" sz="2800" b="1">
                <a:solidFill>
                  <a:srgbClr val="F5B02B"/>
                </a:solidFill>
              </a:rPr>
              <a:t>-Comportamiento por tipo de hecho durante la cuarentena-</a:t>
            </a:r>
            <a:endParaRPr lang="es-ES_tradnl" sz="4000" b="1"/>
          </a:p>
        </p:txBody>
      </p:sp>
      <p:graphicFrame>
        <p:nvGraphicFramePr>
          <p:cNvPr id="6" name="Gráfico 5">
            <a:extLst>
              <a:ext uri="{FF2B5EF4-FFF2-40B4-BE49-F238E27FC236}">
                <a16:creationId xmlns:a16="http://schemas.microsoft.com/office/drawing/2014/main" id="{1EFDB5F2-8166-404D-94F5-2FC88B659DA5}"/>
              </a:ext>
            </a:extLst>
          </p:cNvPr>
          <p:cNvGraphicFramePr>
            <a:graphicFrameLocks/>
          </p:cNvGraphicFramePr>
          <p:nvPr>
            <p:extLst>
              <p:ext uri="{D42A27DB-BD31-4B8C-83A1-F6EECF244321}">
                <p14:modId xmlns:p14="http://schemas.microsoft.com/office/powerpoint/2010/main" val="1785524177"/>
              </p:ext>
            </p:extLst>
          </p:nvPr>
        </p:nvGraphicFramePr>
        <p:xfrm>
          <a:off x="1376055" y="1464468"/>
          <a:ext cx="8001001" cy="39290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1">
            <a:extLst>
              <a:ext uri="{FF2B5EF4-FFF2-40B4-BE49-F238E27FC236}">
                <a16:creationId xmlns:a16="http://schemas.microsoft.com/office/drawing/2014/main" id="{CC18FA46-31D0-7548-909B-818E670D710F}"/>
              </a:ext>
            </a:extLst>
          </p:cNvPr>
          <p:cNvSpPr txBox="1"/>
          <p:nvPr/>
        </p:nvSpPr>
        <p:spPr>
          <a:xfrm>
            <a:off x="1029688" y="5304533"/>
            <a:ext cx="9786257" cy="553998"/>
          </a:xfrm>
          <a:prstGeom prst="rect">
            <a:avLst/>
          </a:prstGeom>
          <a:noFill/>
        </p:spPr>
        <p:txBody>
          <a:bodyPr wrap="square" rtlCol="0" anchor="t">
            <a:spAutoFit/>
          </a:bodyPr>
          <a:lstStyle/>
          <a:p>
            <a:pPr algn="just"/>
            <a:r>
              <a:rPr lang="en-US" sz="1000" b="1" dirty="0">
                <a:solidFill>
                  <a:srgbClr val="002060"/>
                </a:solidFill>
              </a:rPr>
              <a:t>Fuente: </a:t>
            </a:r>
            <a:r>
              <a:rPr lang="en-US" sz="1000" b="1" dirty="0" err="1">
                <a:solidFill>
                  <a:srgbClr val="002060"/>
                </a:solidFill>
              </a:rPr>
              <a:t>Elaborado</a:t>
            </a:r>
            <a:r>
              <a:rPr lang="en-US" sz="1000" b="1" dirty="0">
                <a:solidFill>
                  <a:srgbClr val="002060"/>
                </a:solidFill>
              </a:rPr>
              <a:t> por la </a:t>
            </a:r>
            <a:r>
              <a:rPr lang="en-US" sz="1000" b="1" dirty="0" err="1">
                <a:solidFill>
                  <a:srgbClr val="002060"/>
                </a:solidFill>
              </a:rPr>
              <a:t>Oficina</a:t>
            </a:r>
            <a:r>
              <a:rPr lang="en-US" sz="1000" b="1" dirty="0">
                <a:solidFill>
                  <a:srgbClr val="002060"/>
                </a:solidFill>
              </a:rPr>
              <a:t> de </a:t>
            </a:r>
            <a:r>
              <a:rPr lang="en-US" sz="1000" b="1" dirty="0" err="1">
                <a:solidFill>
                  <a:srgbClr val="002060"/>
                </a:solidFill>
              </a:rPr>
              <a:t>Análisis</a:t>
            </a:r>
            <a:r>
              <a:rPr lang="en-US" sz="1000" b="1" dirty="0">
                <a:solidFill>
                  <a:srgbClr val="002060"/>
                </a:solidFill>
              </a:rPr>
              <a:t> de </a:t>
            </a:r>
            <a:r>
              <a:rPr lang="en-US" sz="1000" b="1" dirty="0" err="1">
                <a:solidFill>
                  <a:srgbClr val="002060"/>
                </a:solidFill>
              </a:rPr>
              <a:t>Información</a:t>
            </a:r>
            <a:r>
              <a:rPr lang="en-US" sz="1000" b="1" dirty="0">
                <a:solidFill>
                  <a:srgbClr val="002060"/>
                </a:solidFill>
              </a:rPr>
              <a:t> y </a:t>
            </a:r>
            <a:r>
              <a:rPr lang="en-US" sz="1000" b="1" dirty="0" err="1">
                <a:solidFill>
                  <a:srgbClr val="002060"/>
                </a:solidFill>
              </a:rPr>
              <a:t>Estudios</a:t>
            </a:r>
            <a:r>
              <a:rPr lang="en-US" sz="1000" b="1" dirty="0">
                <a:solidFill>
                  <a:srgbClr val="002060"/>
                </a:solidFill>
              </a:rPr>
              <a:t> </a:t>
            </a:r>
            <a:r>
              <a:rPr lang="en-US" sz="1000" b="1" dirty="0" err="1">
                <a:solidFill>
                  <a:srgbClr val="002060"/>
                </a:solidFill>
              </a:rPr>
              <a:t>Estratégicos</a:t>
            </a:r>
            <a:r>
              <a:rPr lang="en-US" sz="1000" b="1" dirty="0">
                <a:solidFill>
                  <a:srgbClr val="002060"/>
                </a:solidFill>
              </a:rPr>
              <a:t>. </a:t>
            </a:r>
            <a:r>
              <a:rPr lang="en-US" sz="1000" b="1" dirty="0" err="1">
                <a:solidFill>
                  <a:srgbClr val="002060"/>
                </a:solidFill>
              </a:rPr>
              <a:t>Secretaría</a:t>
            </a:r>
            <a:r>
              <a:rPr lang="en-US" sz="1000" b="1" dirty="0">
                <a:solidFill>
                  <a:srgbClr val="002060"/>
                </a:solidFill>
              </a:rPr>
              <a:t> </a:t>
            </a:r>
            <a:r>
              <a:rPr lang="en-US" sz="1000" b="1" dirty="0" err="1">
                <a:solidFill>
                  <a:srgbClr val="002060"/>
                </a:solidFill>
              </a:rPr>
              <a:t>Distrital</a:t>
            </a:r>
            <a:r>
              <a:rPr lang="en-US" sz="1000" b="1" dirty="0">
                <a:solidFill>
                  <a:srgbClr val="002060"/>
                </a:solidFill>
              </a:rPr>
              <a:t> de Seguridad, Convivencia y Justicia. </a:t>
            </a:r>
            <a:r>
              <a:rPr lang="en-US" sz="1000" b="1" dirty="0" err="1">
                <a:solidFill>
                  <a:srgbClr val="002060"/>
                </a:solidFill>
              </a:rPr>
              <a:t>Cálculos</a:t>
            </a:r>
            <a:r>
              <a:rPr lang="en-US" sz="1000" b="1" dirty="0">
                <a:solidFill>
                  <a:srgbClr val="002060"/>
                </a:solidFill>
              </a:rPr>
              <a:t> </a:t>
            </a:r>
            <a:r>
              <a:rPr lang="en-US" sz="1000" b="1" dirty="0" err="1">
                <a:solidFill>
                  <a:srgbClr val="002060"/>
                </a:solidFill>
              </a:rPr>
              <a:t>propios</a:t>
            </a:r>
            <a:r>
              <a:rPr lang="en-US" sz="1000" b="1" dirty="0">
                <a:solidFill>
                  <a:srgbClr val="002060"/>
                </a:solidFill>
              </a:rPr>
              <a:t> con </a:t>
            </a:r>
            <a:r>
              <a:rPr lang="en-US" sz="1000" b="1" dirty="0" err="1">
                <a:solidFill>
                  <a:srgbClr val="002060"/>
                </a:solidFill>
              </a:rPr>
              <a:t>información</a:t>
            </a:r>
            <a:r>
              <a:rPr lang="en-US" sz="1000" b="1" dirty="0">
                <a:solidFill>
                  <a:srgbClr val="002060"/>
                </a:solidFill>
              </a:rPr>
              <a:t> del PMU. </a:t>
            </a:r>
            <a:r>
              <a:rPr lang="en-US" sz="1000" b="1" dirty="0" err="1">
                <a:solidFill>
                  <a:srgbClr val="002060"/>
                </a:solidFill>
              </a:rPr>
              <a:t>Información</a:t>
            </a:r>
            <a:r>
              <a:rPr lang="en-US" sz="1000" b="1" dirty="0">
                <a:solidFill>
                  <a:srgbClr val="002060"/>
                </a:solidFill>
              </a:rPr>
              <a:t> </a:t>
            </a:r>
            <a:r>
              <a:rPr lang="en-US" sz="1000" b="1" dirty="0" err="1">
                <a:solidFill>
                  <a:srgbClr val="002060"/>
                </a:solidFill>
              </a:rPr>
              <a:t>extraída</a:t>
            </a:r>
            <a:r>
              <a:rPr lang="en-US" sz="1000" b="1" dirty="0">
                <a:solidFill>
                  <a:srgbClr val="002060"/>
                </a:solidFill>
              </a:rPr>
              <a:t> el </a:t>
            </a:r>
            <a:r>
              <a:rPr lang="en-US" sz="1000" b="1" dirty="0" err="1">
                <a:solidFill>
                  <a:srgbClr val="002060"/>
                </a:solidFill>
              </a:rPr>
              <a:t>día</a:t>
            </a:r>
            <a:r>
              <a:rPr lang="en-US" sz="1000" b="1" dirty="0">
                <a:solidFill>
                  <a:srgbClr val="002060"/>
                </a:solidFill>
              </a:rPr>
              <a:t> 14/05/2020. </a:t>
            </a:r>
            <a:r>
              <a:rPr lang="en-US" sz="1000" b="1" dirty="0" err="1">
                <a:solidFill>
                  <a:srgbClr val="002060"/>
                </a:solidFill>
              </a:rPr>
              <a:t>Información</a:t>
            </a:r>
            <a:r>
              <a:rPr lang="en-US" sz="1000" b="1" dirty="0">
                <a:solidFill>
                  <a:srgbClr val="002060"/>
                </a:solidFill>
              </a:rPr>
              <a:t> </a:t>
            </a:r>
            <a:r>
              <a:rPr lang="en-US" sz="1000" b="1" dirty="0" err="1">
                <a:solidFill>
                  <a:srgbClr val="002060"/>
                </a:solidFill>
              </a:rPr>
              <a:t>sujeta</a:t>
            </a:r>
            <a:r>
              <a:rPr lang="en-US" sz="1000" b="1" dirty="0">
                <a:solidFill>
                  <a:srgbClr val="002060"/>
                </a:solidFill>
              </a:rPr>
              <a:t> a </a:t>
            </a:r>
            <a:r>
              <a:rPr lang="en-US" sz="1000" b="1" dirty="0" err="1">
                <a:solidFill>
                  <a:srgbClr val="002060"/>
                </a:solidFill>
              </a:rPr>
              <a:t>cambios</a:t>
            </a:r>
            <a:r>
              <a:rPr lang="en-US" sz="1000" b="1" dirty="0">
                <a:solidFill>
                  <a:srgbClr val="002060"/>
                </a:solidFill>
              </a:rPr>
              <a:t>.</a:t>
            </a:r>
            <a:endParaRPr lang="en-US" dirty="0"/>
          </a:p>
          <a:p>
            <a:pPr algn="just"/>
            <a:endParaRPr lang="es-ES_tradnl" sz="1000" b="1" dirty="0">
              <a:solidFill>
                <a:srgbClr val="002060"/>
              </a:solidFill>
            </a:endParaRPr>
          </a:p>
        </p:txBody>
      </p:sp>
      <p:sp>
        <p:nvSpPr>
          <p:cNvPr id="7" name="TextBox 4">
            <a:extLst>
              <a:ext uri="{FF2B5EF4-FFF2-40B4-BE49-F238E27FC236}">
                <a16:creationId xmlns:a16="http://schemas.microsoft.com/office/drawing/2014/main" id="{FA6F7AD0-B03E-4B40-A85C-3DF0BA2AE2E5}"/>
              </a:ext>
            </a:extLst>
          </p:cNvPr>
          <p:cNvSpPr txBox="1"/>
          <p:nvPr/>
        </p:nvSpPr>
        <p:spPr>
          <a:xfrm>
            <a:off x="9578714" y="2699433"/>
            <a:ext cx="2328390" cy="1323439"/>
          </a:xfrm>
          <a:prstGeom prst="rect">
            <a:avLst/>
          </a:prstGeom>
          <a:noFill/>
        </p:spPr>
        <p:txBody>
          <a:bodyPr wrap="square" rtlCol="0" anchor="t">
            <a:spAutoFit/>
          </a:bodyPr>
          <a:lstStyle/>
          <a:p>
            <a:pPr marL="285750" indent="-285750" algn="just">
              <a:buClr>
                <a:srgbClr val="F5B02B"/>
              </a:buClr>
              <a:buFont typeface="Arial" panose="020B0604020202020204" pitchFamily="34" charset="0"/>
              <a:buChar char="•"/>
            </a:pPr>
            <a:r>
              <a:rPr lang="es-ES_tradnl" sz="1600" dirty="0"/>
              <a:t>De los 366 hechos registrados al PMU, la mayoría han sido aglomeraciones de personas y bloqueos. </a:t>
            </a:r>
            <a:endParaRPr lang="es-ES_tradnl" sz="1600" dirty="0">
              <a:cs typeface="Calibri"/>
            </a:endParaRPr>
          </a:p>
        </p:txBody>
      </p:sp>
    </p:spTree>
    <p:extLst>
      <p:ext uri="{BB962C8B-B14F-4D97-AF65-F5344CB8AC3E}">
        <p14:creationId xmlns:p14="http://schemas.microsoft.com/office/powerpoint/2010/main" val="2127239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E7023BD-0144-A041-8DB9-32DAF010D06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556"/>
          <a:stretch/>
        </p:blipFill>
        <p:spPr>
          <a:xfrm>
            <a:off x="0" y="0"/>
            <a:ext cx="12192000" cy="6857999"/>
          </a:xfrm>
          <a:prstGeom prst="rect">
            <a:avLst/>
          </a:prstGeom>
        </p:spPr>
      </p:pic>
      <p:sp>
        <p:nvSpPr>
          <p:cNvPr id="2" name="Título 1"/>
          <p:cNvSpPr>
            <a:spLocks noGrp="1"/>
          </p:cNvSpPr>
          <p:nvPr>
            <p:ph type="title"/>
          </p:nvPr>
        </p:nvSpPr>
        <p:spPr>
          <a:xfrm>
            <a:off x="0" y="5719467"/>
            <a:ext cx="12192000" cy="848602"/>
          </a:xfrm>
          <a:solidFill>
            <a:srgbClr val="F5B02B">
              <a:alpha val="60000"/>
            </a:srgbClr>
          </a:solidFill>
        </p:spPr>
        <p:txBody>
          <a:bodyPr>
            <a:noAutofit/>
          </a:bodyPr>
          <a:lstStyle/>
          <a:p>
            <a:pPr algn="ctr"/>
            <a:r>
              <a:rPr lang="es-US" sz="4800" b="0" cap="none">
                <a:solidFill>
                  <a:schemeClr val="bg1"/>
                </a:solidFill>
                <a:latin typeface="Tahoma" panose="020B0604030504040204" pitchFamily="34" charset="0"/>
                <a:ea typeface="Tahoma" panose="020B0604030504040204" pitchFamily="34" charset="0"/>
                <a:cs typeface="Tahoma" panose="020B0604030504040204" pitchFamily="34" charset="0"/>
              </a:rPr>
              <a:t>Delitos de Alto Impacto </a:t>
            </a:r>
          </a:p>
        </p:txBody>
      </p:sp>
      <p:pic>
        <p:nvPicPr>
          <p:cNvPr id="6" name="Imagen 5" descr="Formato PPT 4.3_3.png">
            <a:extLst>
              <a:ext uri="{FF2B5EF4-FFF2-40B4-BE49-F238E27FC236}">
                <a16:creationId xmlns:a16="http://schemas.microsoft.com/office/drawing/2014/main" id="{37BEA9CC-7ED6-B544-944B-A84C89D6C9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92476"/>
          <a:stretch/>
        </p:blipFill>
        <p:spPr>
          <a:xfrm>
            <a:off x="0" y="0"/>
            <a:ext cx="829853" cy="6858000"/>
          </a:xfrm>
          <a:prstGeom prst="rect">
            <a:avLst/>
          </a:prstGeom>
        </p:spPr>
      </p:pic>
    </p:spTree>
    <p:extLst>
      <p:ext uri="{BB962C8B-B14F-4D97-AF65-F5344CB8AC3E}">
        <p14:creationId xmlns:p14="http://schemas.microsoft.com/office/powerpoint/2010/main" val="3955475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1884" y="345421"/>
            <a:ext cx="11396841" cy="1323439"/>
          </a:xfrm>
          <a:prstGeom prst="rect">
            <a:avLst/>
          </a:prstGeom>
          <a:noFill/>
        </p:spPr>
        <p:txBody>
          <a:bodyPr wrap="square" rtlCol="0" anchor="t">
            <a:spAutoFit/>
          </a:bodyPr>
          <a:lstStyle/>
          <a:p>
            <a:pPr algn="ctr"/>
            <a:r>
              <a:rPr lang="es-US" sz="4000" b="1" dirty="0">
                <a:solidFill>
                  <a:srgbClr val="F5B02B"/>
                </a:solidFill>
              </a:rPr>
              <a:t>Tablero de Control</a:t>
            </a:r>
          </a:p>
          <a:p>
            <a:pPr algn="ctr"/>
            <a:r>
              <a:rPr lang="es-US" sz="2800" b="1" dirty="0">
                <a:solidFill>
                  <a:srgbClr val="F5B02B"/>
                </a:solidFill>
              </a:rPr>
              <a:t>-Variación porcentual 2019 y 2020*- </a:t>
            </a:r>
            <a:r>
              <a:rPr lang="es-US" sz="4000" b="1" dirty="0">
                <a:solidFill>
                  <a:srgbClr val="F5B02B"/>
                </a:solidFill>
              </a:rPr>
              <a:t> </a:t>
            </a:r>
            <a:endParaRPr lang="es-ES_tradnl" sz="4000" b="1" dirty="0"/>
          </a:p>
        </p:txBody>
      </p:sp>
      <p:sp>
        <p:nvSpPr>
          <p:cNvPr id="2" name="TextBox 1">
            <a:extLst>
              <a:ext uri="{FF2B5EF4-FFF2-40B4-BE49-F238E27FC236}">
                <a16:creationId xmlns:a16="http://schemas.microsoft.com/office/drawing/2014/main" id="{756A863B-2B3F-0E4D-AAB7-1465303C762C}"/>
              </a:ext>
            </a:extLst>
          </p:cNvPr>
          <p:cNvSpPr txBox="1"/>
          <p:nvPr/>
        </p:nvSpPr>
        <p:spPr>
          <a:xfrm>
            <a:off x="391884" y="5442964"/>
            <a:ext cx="11396841" cy="707886"/>
          </a:xfrm>
          <a:prstGeom prst="rect">
            <a:avLst/>
          </a:prstGeom>
          <a:noFill/>
        </p:spPr>
        <p:txBody>
          <a:bodyPr wrap="square" rtlCol="0" anchor="t">
            <a:spAutoFit/>
          </a:bodyPr>
          <a:lstStyle/>
          <a:p>
            <a:r>
              <a:rPr lang="en-US" sz="1000" b="1" dirty="0">
                <a:solidFill>
                  <a:srgbClr val="002060"/>
                </a:solidFill>
                <a:ea typeface="+mn-lt"/>
                <a:cs typeface="+mn-lt"/>
              </a:rPr>
              <a:t>*Se </a:t>
            </a:r>
            <a:r>
              <a:rPr lang="en-US" sz="1000" b="1" dirty="0" err="1">
                <a:solidFill>
                  <a:srgbClr val="002060"/>
                </a:solidFill>
                <a:ea typeface="+mn-lt"/>
                <a:cs typeface="+mn-lt"/>
              </a:rPr>
              <a:t>compara</a:t>
            </a:r>
            <a:r>
              <a:rPr lang="en-US" sz="1000" b="1" dirty="0">
                <a:solidFill>
                  <a:srgbClr val="002060"/>
                </a:solidFill>
                <a:ea typeface="+mn-lt"/>
                <a:cs typeface="+mn-lt"/>
              </a:rPr>
              <a:t> lo que </a:t>
            </a:r>
            <a:r>
              <a:rPr lang="en-US" sz="1000" b="1" dirty="0" err="1">
                <a:solidFill>
                  <a:srgbClr val="002060"/>
                </a:solidFill>
                <a:ea typeface="+mn-lt"/>
                <a:cs typeface="+mn-lt"/>
              </a:rPr>
              <a:t>va</a:t>
            </a:r>
            <a:r>
              <a:rPr lang="en-US" sz="1000" b="1" dirty="0">
                <a:solidFill>
                  <a:srgbClr val="002060"/>
                </a:solidFill>
                <a:ea typeface="+mn-lt"/>
                <a:cs typeface="+mn-lt"/>
              </a:rPr>
              <a:t> corrido del </a:t>
            </a:r>
            <a:r>
              <a:rPr lang="en-US" sz="1000" b="1" dirty="0" err="1">
                <a:solidFill>
                  <a:srgbClr val="002060"/>
                </a:solidFill>
                <a:ea typeface="+mn-lt"/>
                <a:cs typeface="+mn-lt"/>
              </a:rPr>
              <a:t>año</a:t>
            </a:r>
            <a:r>
              <a:rPr lang="en-US" sz="1000" b="1" dirty="0">
                <a:solidFill>
                  <a:srgbClr val="002060"/>
                </a:solidFill>
                <a:ea typeface="+mn-lt"/>
                <a:cs typeface="+mn-lt"/>
              </a:rPr>
              <a:t> 2020 con el </a:t>
            </a:r>
            <a:r>
              <a:rPr lang="en-US" sz="1000" b="1" dirty="0" err="1">
                <a:solidFill>
                  <a:srgbClr val="002060"/>
                </a:solidFill>
                <a:ea typeface="+mn-lt"/>
                <a:cs typeface="+mn-lt"/>
              </a:rPr>
              <a:t>mismo</a:t>
            </a:r>
            <a:r>
              <a:rPr lang="en-US" sz="1000" b="1" dirty="0">
                <a:solidFill>
                  <a:srgbClr val="002060"/>
                </a:solidFill>
                <a:ea typeface="+mn-lt"/>
                <a:cs typeface="+mn-lt"/>
              </a:rPr>
              <a:t> </a:t>
            </a:r>
            <a:r>
              <a:rPr lang="en-US" sz="1000" b="1" dirty="0" err="1">
                <a:solidFill>
                  <a:srgbClr val="002060"/>
                </a:solidFill>
                <a:ea typeface="+mn-lt"/>
                <a:cs typeface="+mn-lt"/>
              </a:rPr>
              <a:t>periodo</a:t>
            </a:r>
            <a:r>
              <a:rPr lang="en-US" sz="1000" b="1" dirty="0">
                <a:solidFill>
                  <a:srgbClr val="002060"/>
                </a:solidFill>
                <a:ea typeface="+mn-lt"/>
                <a:cs typeface="+mn-lt"/>
              </a:rPr>
              <a:t> del 2019.</a:t>
            </a:r>
          </a:p>
          <a:p>
            <a:endParaRPr lang="en-US" sz="1000" b="1" dirty="0">
              <a:solidFill>
                <a:srgbClr val="002060"/>
              </a:solidFill>
              <a:ea typeface="+mn-lt"/>
              <a:cs typeface="+mn-lt"/>
            </a:endParaRPr>
          </a:p>
          <a:p>
            <a:r>
              <a:rPr lang="en-US" sz="1000" b="1" dirty="0">
                <a:solidFill>
                  <a:srgbClr val="002060"/>
                </a:solidFill>
                <a:ea typeface="+mn-lt"/>
                <a:cs typeface="+mn-lt"/>
              </a:rPr>
              <a:t>Fuente: </a:t>
            </a:r>
            <a:r>
              <a:rPr lang="en-US" sz="1000" b="1" dirty="0" err="1">
                <a:solidFill>
                  <a:srgbClr val="002060"/>
                </a:solidFill>
                <a:ea typeface="+mn-lt"/>
                <a:cs typeface="+mn-lt"/>
              </a:rPr>
              <a:t>Elaborado</a:t>
            </a:r>
            <a:r>
              <a:rPr lang="en-US" sz="1000" b="1" dirty="0">
                <a:solidFill>
                  <a:srgbClr val="002060"/>
                </a:solidFill>
                <a:ea typeface="+mn-lt"/>
                <a:cs typeface="+mn-lt"/>
              </a:rPr>
              <a:t> por la </a:t>
            </a:r>
            <a:r>
              <a:rPr lang="en-US" sz="1000" b="1" dirty="0" err="1">
                <a:solidFill>
                  <a:srgbClr val="002060"/>
                </a:solidFill>
                <a:ea typeface="+mn-lt"/>
                <a:cs typeface="+mn-lt"/>
              </a:rPr>
              <a:t>Oficina</a:t>
            </a:r>
            <a:r>
              <a:rPr lang="en-US" sz="1000" b="1" dirty="0">
                <a:solidFill>
                  <a:srgbClr val="002060"/>
                </a:solidFill>
                <a:ea typeface="+mn-lt"/>
                <a:cs typeface="+mn-lt"/>
              </a:rPr>
              <a:t> de </a:t>
            </a:r>
            <a:r>
              <a:rPr lang="en-US" sz="1000" b="1" dirty="0" err="1">
                <a:solidFill>
                  <a:srgbClr val="002060"/>
                </a:solidFill>
                <a:ea typeface="+mn-lt"/>
                <a:cs typeface="+mn-lt"/>
              </a:rPr>
              <a:t>Análisis</a:t>
            </a:r>
            <a:r>
              <a:rPr lang="en-US" sz="1000" b="1" dirty="0">
                <a:solidFill>
                  <a:srgbClr val="002060"/>
                </a:solidFill>
                <a:ea typeface="+mn-lt"/>
                <a:cs typeface="+mn-lt"/>
              </a:rPr>
              <a:t> de </a:t>
            </a:r>
            <a:r>
              <a:rPr lang="en-US" sz="1000" b="1" dirty="0" err="1">
                <a:solidFill>
                  <a:srgbClr val="002060"/>
                </a:solidFill>
                <a:ea typeface="+mn-lt"/>
                <a:cs typeface="+mn-lt"/>
              </a:rPr>
              <a:t>Información</a:t>
            </a:r>
            <a:r>
              <a:rPr lang="en-US" sz="1000" b="1" dirty="0">
                <a:solidFill>
                  <a:srgbClr val="002060"/>
                </a:solidFill>
                <a:ea typeface="+mn-lt"/>
                <a:cs typeface="+mn-lt"/>
              </a:rPr>
              <a:t> y </a:t>
            </a:r>
            <a:r>
              <a:rPr lang="en-US" sz="1000" b="1" dirty="0" err="1">
                <a:solidFill>
                  <a:srgbClr val="002060"/>
                </a:solidFill>
                <a:ea typeface="+mn-lt"/>
                <a:cs typeface="+mn-lt"/>
              </a:rPr>
              <a:t>Estudios</a:t>
            </a:r>
            <a:r>
              <a:rPr lang="en-US" sz="1000" b="1" dirty="0">
                <a:solidFill>
                  <a:srgbClr val="002060"/>
                </a:solidFill>
                <a:ea typeface="+mn-lt"/>
                <a:cs typeface="+mn-lt"/>
              </a:rPr>
              <a:t> </a:t>
            </a:r>
            <a:r>
              <a:rPr lang="en-US" sz="1000" b="1" dirty="0" err="1">
                <a:solidFill>
                  <a:srgbClr val="002060"/>
                </a:solidFill>
                <a:ea typeface="+mn-lt"/>
                <a:cs typeface="+mn-lt"/>
              </a:rPr>
              <a:t>Estratégicos</a:t>
            </a:r>
            <a:r>
              <a:rPr lang="en-US" sz="1000" b="1" dirty="0">
                <a:solidFill>
                  <a:srgbClr val="002060"/>
                </a:solidFill>
                <a:ea typeface="+mn-lt"/>
                <a:cs typeface="+mn-lt"/>
              </a:rPr>
              <a:t>. </a:t>
            </a:r>
            <a:r>
              <a:rPr lang="en-US" sz="1000" b="1" dirty="0" err="1">
                <a:solidFill>
                  <a:srgbClr val="002060"/>
                </a:solidFill>
                <a:ea typeface="+mn-lt"/>
                <a:cs typeface="+mn-lt"/>
              </a:rPr>
              <a:t>Secretaría</a:t>
            </a:r>
            <a:r>
              <a:rPr lang="en-US" sz="1000" b="1" dirty="0">
                <a:solidFill>
                  <a:srgbClr val="002060"/>
                </a:solidFill>
                <a:ea typeface="+mn-lt"/>
                <a:cs typeface="+mn-lt"/>
              </a:rPr>
              <a:t> </a:t>
            </a:r>
            <a:r>
              <a:rPr lang="en-US" sz="1000" b="1" dirty="0" err="1">
                <a:solidFill>
                  <a:srgbClr val="002060"/>
                </a:solidFill>
                <a:ea typeface="+mn-lt"/>
                <a:cs typeface="+mn-lt"/>
              </a:rPr>
              <a:t>Distrital</a:t>
            </a:r>
            <a:r>
              <a:rPr lang="en-US" sz="1000" b="1" dirty="0">
                <a:solidFill>
                  <a:srgbClr val="002060"/>
                </a:solidFill>
                <a:ea typeface="+mn-lt"/>
                <a:cs typeface="+mn-lt"/>
              </a:rPr>
              <a:t> de </a:t>
            </a:r>
            <a:r>
              <a:rPr lang="en-US" sz="1000" b="1" dirty="0" err="1">
                <a:solidFill>
                  <a:srgbClr val="002060"/>
                </a:solidFill>
                <a:ea typeface="+mn-lt"/>
                <a:cs typeface="+mn-lt"/>
              </a:rPr>
              <a:t>Seguridad</a:t>
            </a:r>
            <a:r>
              <a:rPr lang="en-US" sz="1000" b="1" dirty="0">
                <a:solidFill>
                  <a:srgbClr val="002060"/>
                </a:solidFill>
                <a:ea typeface="+mn-lt"/>
                <a:cs typeface="+mn-lt"/>
              </a:rPr>
              <a:t>, Convivencia y Justicia. </a:t>
            </a:r>
            <a:r>
              <a:rPr lang="en-US" sz="1000" b="1" dirty="0" err="1">
                <a:solidFill>
                  <a:srgbClr val="002060"/>
                </a:solidFill>
                <a:ea typeface="+mn-lt"/>
                <a:cs typeface="+mn-lt"/>
              </a:rPr>
              <a:t>Cálculos</a:t>
            </a:r>
            <a:r>
              <a:rPr lang="en-US" sz="1000" b="1" dirty="0">
                <a:solidFill>
                  <a:srgbClr val="002060"/>
                </a:solidFill>
                <a:ea typeface="+mn-lt"/>
                <a:cs typeface="+mn-lt"/>
              </a:rPr>
              <a:t> </a:t>
            </a:r>
            <a:r>
              <a:rPr lang="en-US" sz="1000" b="1" dirty="0" err="1">
                <a:solidFill>
                  <a:srgbClr val="002060"/>
                </a:solidFill>
                <a:ea typeface="+mn-lt"/>
                <a:cs typeface="+mn-lt"/>
              </a:rPr>
              <a:t>propios</a:t>
            </a:r>
            <a:r>
              <a:rPr lang="en-US" sz="1000" b="1" dirty="0">
                <a:solidFill>
                  <a:srgbClr val="002060"/>
                </a:solidFill>
                <a:ea typeface="+mn-lt"/>
                <a:cs typeface="+mn-lt"/>
              </a:rPr>
              <a:t> con </a:t>
            </a:r>
            <a:r>
              <a:rPr lang="en-US" sz="1000" b="1" dirty="0" err="1">
                <a:solidFill>
                  <a:srgbClr val="002060"/>
                </a:solidFill>
                <a:ea typeface="+mn-lt"/>
                <a:cs typeface="+mn-lt"/>
              </a:rPr>
              <a:t>información</a:t>
            </a:r>
            <a:r>
              <a:rPr lang="en-US" sz="1000" b="1" dirty="0">
                <a:solidFill>
                  <a:srgbClr val="002060"/>
                </a:solidFill>
                <a:ea typeface="+mn-lt"/>
                <a:cs typeface="+mn-lt"/>
              </a:rPr>
              <a:t> del Sistema de </a:t>
            </a:r>
            <a:r>
              <a:rPr lang="en-US" sz="1000" b="1" dirty="0" err="1">
                <a:solidFill>
                  <a:srgbClr val="002060"/>
                </a:solidFill>
                <a:ea typeface="+mn-lt"/>
                <a:cs typeface="+mn-lt"/>
              </a:rPr>
              <a:t>Información</a:t>
            </a:r>
            <a:r>
              <a:rPr lang="en-US" sz="1000" b="1" dirty="0">
                <a:solidFill>
                  <a:srgbClr val="002060"/>
                </a:solidFill>
                <a:ea typeface="+mn-lt"/>
                <a:cs typeface="+mn-lt"/>
              </a:rPr>
              <a:t> </a:t>
            </a:r>
            <a:r>
              <a:rPr lang="en-US" sz="1000" b="1" dirty="0" err="1">
                <a:solidFill>
                  <a:srgbClr val="002060"/>
                </a:solidFill>
                <a:ea typeface="+mn-lt"/>
                <a:cs typeface="+mn-lt"/>
              </a:rPr>
              <a:t>Estadístico</a:t>
            </a:r>
            <a:r>
              <a:rPr lang="en-US" sz="1000" b="1" dirty="0">
                <a:solidFill>
                  <a:srgbClr val="002060"/>
                </a:solidFill>
                <a:ea typeface="+mn-lt"/>
                <a:cs typeface="+mn-lt"/>
              </a:rPr>
              <a:t>, </a:t>
            </a:r>
            <a:r>
              <a:rPr lang="en-US" sz="1000" b="1" dirty="0" err="1">
                <a:solidFill>
                  <a:srgbClr val="002060"/>
                </a:solidFill>
                <a:ea typeface="+mn-lt"/>
                <a:cs typeface="+mn-lt"/>
              </a:rPr>
              <a:t>Delincuencial</a:t>
            </a:r>
            <a:r>
              <a:rPr lang="en-US" sz="1000" b="1" dirty="0">
                <a:solidFill>
                  <a:srgbClr val="002060"/>
                </a:solidFill>
                <a:ea typeface="+mn-lt"/>
                <a:cs typeface="+mn-lt"/>
              </a:rPr>
              <a:t>, </a:t>
            </a:r>
            <a:r>
              <a:rPr lang="en-US" sz="1000" b="1" dirty="0" err="1">
                <a:solidFill>
                  <a:srgbClr val="002060"/>
                </a:solidFill>
                <a:ea typeface="+mn-lt"/>
                <a:cs typeface="+mn-lt"/>
              </a:rPr>
              <a:t>Contravencional</a:t>
            </a:r>
            <a:r>
              <a:rPr lang="en-US" sz="1000" b="1" dirty="0">
                <a:solidFill>
                  <a:srgbClr val="002060"/>
                </a:solidFill>
                <a:ea typeface="+mn-lt"/>
                <a:cs typeface="+mn-lt"/>
              </a:rPr>
              <a:t> y </a:t>
            </a:r>
            <a:r>
              <a:rPr lang="en-US" sz="1000" b="1" dirty="0" err="1">
                <a:solidFill>
                  <a:srgbClr val="002060"/>
                </a:solidFill>
                <a:ea typeface="+mn-lt"/>
                <a:cs typeface="+mn-lt"/>
              </a:rPr>
              <a:t>Operativo</a:t>
            </a:r>
            <a:r>
              <a:rPr lang="en-US" sz="1000" b="1" dirty="0">
                <a:solidFill>
                  <a:srgbClr val="002060"/>
                </a:solidFill>
                <a:ea typeface="+mn-lt"/>
                <a:cs typeface="+mn-lt"/>
              </a:rPr>
              <a:t> de la </a:t>
            </a:r>
            <a:r>
              <a:rPr lang="en-US" sz="1000" b="1" dirty="0" err="1">
                <a:solidFill>
                  <a:srgbClr val="002060"/>
                </a:solidFill>
                <a:ea typeface="+mn-lt"/>
                <a:cs typeface="+mn-lt"/>
              </a:rPr>
              <a:t>Policía</a:t>
            </a:r>
            <a:r>
              <a:rPr lang="en-US" sz="1000" b="1" dirty="0">
                <a:solidFill>
                  <a:srgbClr val="002060"/>
                </a:solidFill>
                <a:ea typeface="+mn-lt"/>
                <a:cs typeface="+mn-lt"/>
              </a:rPr>
              <a:t> Nacional (SIEDCO). </a:t>
            </a:r>
            <a:r>
              <a:rPr lang="en-US" sz="1000" b="1" dirty="0" err="1">
                <a:solidFill>
                  <a:srgbClr val="002060"/>
                </a:solidFill>
                <a:ea typeface="+mn-lt"/>
                <a:cs typeface="+mn-lt"/>
              </a:rPr>
              <a:t>Información</a:t>
            </a:r>
            <a:r>
              <a:rPr lang="en-US" sz="1000" b="1" dirty="0">
                <a:solidFill>
                  <a:srgbClr val="002060"/>
                </a:solidFill>
                <a:ea typeface="+mn-lt"/>
                <a:cs typeface="+mn-lt"/>
              </a:rPr>
              <a:t> </a:t>
            </a:r>
            <a:r>
              <a:rPr lang="en-US" sz="1000" b="1" dirty="0" err="1">
                <a:solidFill>
                  <a:srgbClr val="002060"/>
                </a:solidFill>
                <a:ea typeface="+mn-lt"/>
                <a:cs typeface="+mn-lt"/>
              </a:rPr>
              <a:t>extraída</a:t>
            </a:r>
            <a:r>
              <a:rPr lang="en-US" sz="1000" b="1" dirty="0">
                <a:solidFill>
                  <a:srgbClr val="002060"/>
                </a:solidFill>
                <a:ea typeface="+mn-lt"/>
                <a:cs typeface="+mn-lt"/>
              </a:rPr>
              <a:t> el </a:t>
            </a:r>
            <a:r>
              <a:rPr lang="en-US" sz="1000" b="1" dirty="0" err="1">
                <a:solidFill>
                  <a:srgbClr val="002060"/>
                </a:solidFill>
                <a:ea typeface="+mn-lt"/>
                <a:cs typeface="+mn-lt"/>
              </a:rPr>
              <a:t>día</a:t>
            </a:r>
            <a:r>
              <a:rPr lang="en-US" sz="1000" b="1" dirty="0">
                <a:solidFill>
                  <a:srgbClr val="002060"/>
                </a:solidFill>
                <a:ea typeface="+mn-lt"/>
                <a:cs typeface="+mn-lt"/>
              </a:rPr>
              <a:t> 14/05/2020. </a:t>
            </a:r>
            <a:r>
              <a:rPr lang="en-US" sz="1000" b="1" dirty="0" err="1">
                <a:solidFill>
                  <a:srgbClr val="002060"/>
                </a:solidFill>
                <a:ea typeface="+mn-lt"/>
                <a:cs typeface="+mn-lt"/>
              </a:rPr>
              <a:t>Información</a:t>
            </a:r>
            <a:r>
              <a:rPr lang="en-US" sz="1000" b="1" dirty="0">
                <a:solidFill>
                  <a:srgbClr val="002060"/>
                </a:solidFill>
                <a:ea typeface="+mn-lt"/>
                <a:cs typeface="+mn-lt"/>
              </a:rPr>
              <a:t> </a:t>
            </a:r>
            <a:r>
              <a:rPr lang="en-US" sz="1000" b="1" dirty="0" err="1">
                <a:solidFill>
                  <a:srgbClr val="002060"/>
                </a:solidFill>
                <a:ea typeface="+mn-lt"/>
                <a:cs typeface="+mn-lt"/>
              </a:rPr>
              <a:t>sujeta</a:t>
            </a:r>
            <a:r>
              <a:rPr lang="en-US" sz="1000" b="1" dirty="0">
                <a:solidFill>
                  <a:srgbClr val="002060"/>
                </a:solidFill>
                <a:ea typeface="+mn-lt"/>
                <a:cs typeface="+mn-lt"/>
              </a:rPr>
              <a:t> a </a:t>
            </a:r>
            <a:r>
              <a:rPr lang="en-US" sz="1000" b="1" dirty="0" err="1">
                <a:solidFill>
                  <a:srgbClr val="002060"/>
                </a:solidFill>
                <a:ea typeface="+mn-lt"/>
                <a:cs typeface="+mn-lt"/>
              </a:rPr>
              <a:t>cambios</a:t>
            </a:r>
            <a:r>
              <a:rPr lang="en-US" sz="1000" b="1" dirty="0">
                <a:solidFill>
                  <a:srgbClr val="002060"/>
                </a:solidFill>
                <a:ea typeface="+mn-lt"/>
                <a:cs typeface="+mn-lt"/>
              </a:rPr>
              <a:t>.</a:t>
            </a:r>
            <a:endParaRPr lang="en-US" sz="1000" dirty="0">
              <a:ea typeface="+mn-lt"/>
              <a:cs typeface="+mn-lt"/>
            </a:endParaRPr>
          </a:p>
        </p:txBody>
      </p:sp>
      <p:graphicFrame>
        <p:nvGraphicFramePr>
          <p:cNvPr id="5" name="Tabla 4">
            <a:extLst>
              <a:ext uri="{FF2B5EF4-FFF2-40B4-BE49-F238E27FC236}">
                <a16:creationId xmlns:a16="http://schemas.microsoft.com/office/drawing/2014/main" id="{3DCA4060-C5E4-9C4E-88DF-93DF7D847345}"/>
              </a:ext>
            </a:extLst>
          </p:cNvPr>
          <p:cNvGraphicFramePr>
            <a:graphicFrameLocks noGrp="1"/>
          </p:cNvGraphicFramePr>
          <p:nvPr>
            <p:extLst>
              <p:ext uri="{D42A27DB-BD31-4B8C-83A1-F6EECF244321}">
                <p14:modId xmlns:p14="http://schemas.microsoft.com/office/powerpoint/2010/main" val="2121392481"/>
              </p:ext>
            </p:extLst>
          </p:nvPr>
        </p:nvGraphicFramePr>
        <p:xfrm>
          <a:off x="391884" y="1868337"/>
          <a:ext cx="11267941" cy="2690856"/>
        </p:xfrm>
        <a:graphic>
          <a:graphicData uri="http://schemas.openxmlformats.org/drawingml/2006/table">
            <a:tbl>
              <a:tblPr/>
              <a:tblGrid>
                <a:gridCol w="894387">
                  <a:extLst>
                    <a:ext uri="{9D8B030D-6E8A-4147-A177-3AD203B41FA5}">
                      <a16:colId xmlns:a16="http://schemas.microsoft.com/office/drawing/2014/main" val="3665809487"/>
                    </a:ext>
                  </a:extLst>
                </a:gridCol>
                <a:gridCol w="826820">
                  <a:extLst>
                    <a:ext uri="{9D8B030D-6E8A-4147-A177-3AD203B41FA5}">
                      <a16:colId xmlns:a16="http://schemas.microsoft.com/office/drawing/2014/main" val="2831481428"/>
                    </a:ext>
                  </a:extLst>
                </a:gridCol>
                <a:gridCol w="569645">
                  <a:extLst>
                    <a:ext uri="{9D8B030D-6E8A-4147-A177-3AD203B41FA5}">
                      <a16:colId xmlns:a16="http://schemas.microsoft.com/office/drawing/2014/main" val="145265579"/>
                    </a:ext>
                  </a:extLst>
                </a:gridCol>
                <a:gridCol w="914132">
                  <a:extLst>
                    <a:ext uri="{9D8B030D-6E8A-4147-A177-3AD203B41FA5}">
                      <a16:colId xmlns:a16="http://schemas.microsoft.com/office/drawing/2014/main" val="512691016"/>
                    </a:ext>
                  </a:extLst>
                </a:gridCol>
                <a:gridCol w="888176">
                  <a:extLst>
                    <a:ext uri="{9D8B030D-6E8A-4147-A177-3AD203B41FA5}">
                      <a16:colId xmlns:a16="http://schemas.microsoft.com/office/drawing/2014/main" val="3349649016"/>
                    </a:ext>
                  </a:extLst>
                </a:gridCol>
                <a:gridCol w="977200">
                  <a:extLst>
                    <a:ext uri="{9D8B030D-6E8A-4147-A177-3AD203B41FA5}">
                      <a16:colId xmlns:a16="http://schemas.microsoft.com/office/drawing/2014/main" val="3769125942"/>
                    </a:ext>
                  </a:extLst>
                </a:gridCol>
                <a:gridCol w="1041132">
                  <a:extLst>
                    <a:ext uri="{9D8B030D-6E8A-4147-A177-3AD203B41FA5}">
                      <a16:colId xmlns:a16="http://schemas.microsoft.com/office/drawing/2014/main" val="2823320852"/>
                    </a:ext>
                  </a:extLst>
                </a:gridCol>
                <a:gridCol w="969695">
                  <a:extLst>
                    <a:ext uri="{9D8B030D-6E8A-4147-A177-3AD203B41FA5}">
                      <a16:colId xmlns:a16="http://schemas.microsoft.com/office/drawing/2014/main" val="2336015669"/>
                    </a:ext>
                  </a:extLst>
                </a:gridCol>
                <a:gridCol w="969695">
                  <a:extLst>
                    <a:ext uri="{9D8B030D-6E8A-4147-A177-3AD203B41FA5}">
                      <a16:colId xmlns:a16="http://schemas.microsoft.com/office/drawing/2014/main" val="3411285375"/>
                    </a:ext>
                  </a:extLst>
                </a:gridCol>
                <a:gridCol w="1026845">
                  <a:extLst>
                    <a:ext uri="{9D8B030D-6E8A-4147-A177-3AD203B41FA5}">
                      <a16:colId xmlns:a16="http://schemas.microsoft.com/office/drawing/2014/main" val="1004451159"/>
                    </a:ext>
                  </a:extLst>
                </a:gridCol>
                <a:gridCol w="999857">
                  <a:extLst>
                    <a:ext uri="{9D8B030D-6E8A-4147-A177-3AD203B41FA5}">
                      <a16:colId xmlns:a16="http://schemas.microsoft.com/office/drawing/2014/main" val="418108801"/>
                    </a:ext>
                  </a:extLst>
                </a:gridCol>
                <a:gridCol w="1190357">
                  <a:extLst>
                    <a:ext uri="{9D8B030D-6E8A-4147-A177-3AD203B41FA5}">
                      <a16:colId xmlns:a16="http://schemas.microsoft.com/office/drawing/2014/main" val="3992242864"/>
                    </a:ext>
                  </a:extLst>
                </a:gridCol>
              </a:tblGrid>
              <a:tr h="124314">
                <a:tc>
                  <a:txBody>
                    <a:bodyPr/>
                    <a:lstStyle/>
                    <a:p>
                      <a:pPr algn="l" fontAlgn="b"/>
                      <a:r>
                        <a:rPr lang="es-419" sz="800" b="1" i="0" u="none" strike="noStrike">
                          <a:solidFill>
                            <a:srgbClr val="000000"/>
                          </a:solidFill>
                          <a:effectLst/>
                          <a:latin typeface="Calibri" panose="020F0502020204030204" pitchFamily="34" charset="0"/>
                        </a:rPr>
                        <a:t> </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DELITOS SEXUALES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HOMICIDIOS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A COMERCIO</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A PERSONAS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A RESIDENCIAS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AUTOMOTORES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DE BICICLETAS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DE CELULARES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HURTO MOTOCICLETAS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LESIONES PERSONALES</a:t>
                      </a:r>
                    </a:p>
                  </a:txBody>
                  <a:tcPr marL="6216" marR="6216" marT="6216" marB="0" anchor="b">
                    <a:lnL>
                      <a:noFill/>
                    </a:lnL>
                    <a:lnR>
                      <a:noFill/>
                    </a:lnR>
                    <a:lnT>
                      <a:noFill/>
                    </a:lnT>
                    <a:lnB>
                      <a:noFill/>
                    </a:lnB>
                    <a:solidFill>
                      <a:srgbClr val="595959"/>
                    </a:solidFill>
                  </a:tcPr>
                </a:tc>
                <a:tc>
                  <a:txBody>
                    <a:bodyPr/>
                    <a:lstStyle/>
                    <a:p>
                      <a:pPr algn="l" fontAlgn="b"/>
                      <a:r>
                        <a:rPr lang="es-419" sz="800" b="1" i="0" u="none" strike="noStrike">
                          <a:solidFill>
                            <a:srgbClr val="FFFFFF"/>
                          </a:solidFill>
                          <a:effectLst/>
                          <a:latin typeface="Calibri" panose="020F0502020204030204" pitchFamily="34" charset="0"/>
                        </a:rPr>
                        <a:t>VIOLENCIA INTRAFAMILIAR</a:t>
                      </a:r>
                    </a:p>
                  </a:txBody>
                  <a:tcPr marL="6216" marR="6216" marT="6216" marB="0" anchor="b">
                    <a:lnL>
                      <a:noFill/>
                    </a:lnL>
                    <a:lnR>
                      <a:noFill/>
                    </a:lnR>
                    <a:lnT>
                      <a:noFill/>
                    </a:lnT>
                    <a:lnB>
                      <a:noFill/>
                    </a:lnB>
                    <a:solidFill>
                      <a:srgbClr val="595959"/>
                    </a:solidFill>
                  </a:tcPr>
                </a:tc>
                <a:extLst>
                  <a:ext uri="{0D108BD9-81ED-4DB2-BD59-A6C34878D82A}">
                    <a16:rowId xmlns:a16="http://schemas.microsoft.com/office/drawing/2014/main" val="2513732195"/>
                  </a:ext>
                </a:extLst>
              </a:tr>
              <a:tr h="124314">
                <a:tc>
                  <a:txBody>
                    <a:bodyPr/>
                    <a:lstStyle/>
                    <a:p>
                      <a:pPr algn="l" fontAlgn="b"/>
                      <a:r>
                        <a:rPr lang="es-419" sz="800" b="1" i="0" u="none" strike="noStrike">
                          <a:solidFill>
                            <a:srgbClr val="FFFFFF"/>
                          </a:solidFill>
                          <a:effectLst/>
                          <a:latin typeface="Calibri" panose="020F0502020204030204" pitchFamily="34" charset="0"/>
                        </a:rPr>
                        <a:t>ANTONIO NARIÑO</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-35%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69%</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28%</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3417968181"/>
                  </a:ext>
                </a:extLst>
              </a:tr>
              <a:tr h="124314">
                <a:tc>
                  <a:txBody>
                    <a:bodyPr/>
                    <a:lstStyle/>
                    <a:p>
                      <a:pPr algn="l" fontAlgn="b"/>
                      <a:r>
                        <a:rPr lang="es-419" sz="800" b="1" i="0" u="none" strike="noStrike">
                          <a:solidFill>
                            <a:srgbClr val="FFFFFF"/>
                          </a:solidFill>
                          <a:effectLst/>
                          <a:latin typeface="Calibri" panose="020F0502020204030204" pitchFamily="34" charset="0"/>
                        </a:rPr>
                        <a:t>BARRIOS UNIDOS</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-38%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38%</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3179647698"/>
                  </a:ext>
                </a:extLst>
              </a:tr>
              <a:tr h="124314">
                <a:tc>
                  <a:txBody>
                    <a:bodyPr/>
                    <a:lstStyle/>
                    <a:p>
                      <a:pPr algn="l" fontAlgn="b"/>
                      <a:r>
                        <a:rPr lang="es-419" sz="800" b="1" i="0" u="none" strike="noStrike">
                          <a:solidFill>
                            <a:srgbClr val="FFFFFF"/>
                          </a:solidFill>
                          <a:effectLst/>
                          <a:latin typeface="Calibri" panose="020F0502020204030204" pitchFamily="34" charset="0"/>
                        </a:rPr>
                        <a:t>BOSA</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-21%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10%</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5%</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3118815736"/>
                  </a:ext>
                </a:extLst>
              </a:tr>
              <a:tr h="124314">
                <a:tc>
                  <a:txBody>
                    <a:bodyPr/>
                    <a:lstStyle/>
                    <a:p>
                      <a:pPr algn="l" fontAlgn="b"/>
                      <a:r>
                        <a:rPr lang="es-419" sz="800" b="1" i="0" u="none" strike="noStrike">
                          <a:solidFill>
                            <a:srgbClr val="FFFFFF"/>
                          </a:solidFill>
                          <a:effectLst/>
                          <a:latin typeface="Calibri" panose="020F0502020204030204" pitchFamily="34" charset="0"/>
                        </a:rPr>
                        <a:t>CANDELARIA</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-17%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-13%</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4200491959"/>
                  </a:ext>
                </a:extLst>
              </a:tr>
              <a:tr h="124314">
                <a:tc>
                  <a:txBody>
                    <a:bodyPr/>
                    <a:lstStyle/>
                    <a:p>
                      <a:pPr algn="l" fontAlgn="b"/>
                      <a:r>
                        <a:rPr lang="es-419" sz="800" b="1" i="0" u="none" strike="noStrike">
                          <a:solidFill>
                            <a:srgbClr val="FFFFFF"/>
                          </a:solidFill>
                          <a:effectLst/>
                          <a:latin typeface="Calibri" panose="020F0502020204030204" pitchFamily="34" charset="0"/>
                        </a:rPr>
                        <a:t>CHAPINERO</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-63%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21%</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-13%</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1413137005"/>
                  </a:ext>
                </a:extLst>
              </a:tr>
              <a:tr h="124314">
                <a:tc>
                  <a:txBody>
                    <a:bodyPr/>
                    <a:lstStyle/>
                    <a:p>
                      <a:pPr algn="l" fontAlgn="b"/>
                      <a:r>
                        <a:rPr lang="es-419" sz="800" b="1" i="0" u="none" strike="noStrike">
                          <a:solidFill>
                            <a:srgbClr val="FFFFFF"/>
                          </a:solidFill>
                          <a:effectLst/>
                          <a:latin typeface="Calibri" panose="020F0502020204030204" pitchFamily="34" charset="0"/>
                        </a:rPr>
                        <a:t>CIUDAD BOLIVAR</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-23%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3%</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-53%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6%</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1514394352"/>
                  </a:ext>
                </a:extLst>
              </a:tr>
              <a:tr h="124314">
                <a:tc>
                  <a:txBody>
                    <a:bodyPr/>
                    <a:lstStyle/>
                    <a:p>
                      <a:pPr algn="l" fontAlgn="b"/>
                      <a:r>
                        <a:rPr lang="es-419" sz="800" b="1" i="0" u="none" strike="noStrike">
                          <a:solidFill>
                            <a:srgbClr val="FFFFFF"/>
                          </a:solidFill>
                          <a:effectLst/>
                          <a:latin typeface="Calibri" panose="020F0502020204030204" pitchFamily="34" charset="0"/>
                        </a:rPr>
                        <a:t>ENGATIVA</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-49%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22%</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2241782441"/>
                  </a:ext>
                </a:extLst>
              </a:tr>
              <a:tr h="124314">
                <a:tc>
                  <a:txBody>
                    <a:bodyPr/>
                    <a:lstStyle/>
                    <a:p>
                      <a:pPr algn="l" fontAlgn="b"/>
                      <a:r>
                        <a:rPr lang="es-419" sz="800" b="1" i="0" u="none" strike="noStrike">
                          <a:solidFill>
                            <a:srgbClr val="FFFFFF"/>
                          </a:solidFill>
                          <a:effectLst/>
                          <a:latin typeface="Calibri" panose="020F0502020204030204" pitchFamily="34" charset="0"/>
                        </a:rPr>
                        <a:t>FONTIBON</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-44%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-21%</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1273508434"/>
                  </a:ext>
                </a:extLst>
              </a:tr>
              <a:tr h="124314">
                <a:tc>
                  <a:txBody>
                    <a:bodyPr/>
                    <a:lstStyle/>
                    <a:p>
                      <a:pPr algn="l" fontAlgn="b"/>
                      <a:r>
                        <a:rPr lang="es-419" sz="800" b="1" i="0" u="none" strike="noStrike">
                          <a:solidFill>
                            <a:srgbClr val="FFFFFF"/>
                          </a:solidFill>
                          <a:effectLst/>
                          <a:latin typeface="Calibri" panose="020F0502020204030204" pitchFamily="34" charset="0"/>
                        </a:rPr>
                        <a:t>KENNEDY</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9%</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3945184395"/>
                  </a:ext>
                </a:extLst>
              </a:tr>
              <a:tr h="124314">
                <a:tc>
                  <a:txBody>
                    <a:bodyPr/>
                    <a:lstStyle/>
                    <a:p>
                      <a:pPr algn="l" fontAlgn="b"/>
                      <a:r>
                        <a:rPr lang="es-419" sz="800" b="1" i="0" u="none" strike="noStrike">
                          <a:solidFill>
                            <a:srgbClr val="FFFFFF"/>
                          </a:solidFill>
                          <a:effectLst/>
                          <a:latin typeface="Calibri" panose="020F0502020204030204" pitchFamily="34" charset="0"/>
                        </a:rPr>
                        <a:t>LOS MARTIRES</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-35%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25%</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845359346"/>
                  </a:ext>
                </a:extLst>
              </a:tr>
              <a:tr h="124314">
                <a:tc>
                  <a:txBody>
                    <a:bodyPr/>
                    <a:lstStyle/>
                    <a:p>
                      <a:pPr algn="l" fontAlgn="b"/>
                      <a:r>
                        <a:rPr lang="es-419" sz="800" b="1" i="0" u="none" strike="noStrike">
                          <a:solidFill>
                            <a:srgbClr val="FFFFFF"/>
                          </a:solidFill>
                          <a:effectLst/>
                          <a:latin typeface="Calibri" panose="020F0502020204030204" pitchFamily="34" charset="0"/>
                        </a:rPr>
                        <a:t>PUENTE ARANDA</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-55%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70%</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-69%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14%</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9%</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2815606388"/>
                  </a:ext>
                </a:extLst>
              </a:tr>
              <a:tr h="124314">
                <a:tc>
                  <a:txBody>
                    <a:bodyPr/>
                    <a:lstStyle/>
                    <a:p>
                      <a:pPr algn="l" fontAlgn="b"/>
                      <a:r>
                        <a:rPr lang="es-419" sz="800" b="1" i="0" u="none" strike="noStrike">
                          <a:solidFill>
                            <a:srgbClr val="FFFFFF"/>
                          </a:solidFill>
                          <a:effectLst/>
                          <a:latin typeface="Calibri" panose="020F0502020204030204" pitchFamily="34" charset="0"/>
                        </a:rPr>
                        <a:t>RAFAEL URIBE URIBE</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50%</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-57%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1542155673"/>
                  </a:ext>
                </a:extLst>
              </a:tr>
              <a:tr h="124314">
                <a:tc>
                  <a:txBody>
                    <a:bodyPr/>
                    <a:lstStyle/>
                    <a:p>
                      <a:pPr algn="l" fontAlgn="b"/>
                      <a:r>
                        <a:rPr lang="es-419" sz="800" b="1" i="0" u="none" strike="noStrike">
                          <a:solidFill>
                            <a:srgbClr val="FFFFFF"/>
                          </a:solidFill>
                          <a:effectLst/>
                          <a:latin typeface="Calibri" panose="020F0502020204030204" pitchFamily="34" charset="0"/>
                        </a:rPr>
                        <a:t>SAN CRISTOBAL</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-26%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89%</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-48%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44%</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2168996326"/>
                  </a:ext>
                </a:extLst>
              </a:tr>
              <a:tr h="124314">
                <a:tc>
                  <a:txBody>
                    <a:bodyPr/>
                    <a:lstStyle/>
                    <a:p>
                      <a:pPr algn="l" fontAlgn="b"/>
                      <a:r>
                        <a:rPr lang="es-419" sz="800" b="1" i="0" u="none" strike="noStrike">
                          <a:solidFill>
                            <a:srgbClr val="FFFFFF"/>
                          </a:solidFill>
                          <a:effectLst/>
                          <a:latin typeface="Calibri" panose="020F0502020204030204" pitchFamily="34" charset="0"/>
                        </a:rPr>
                        <a:t>SANTA FE</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-49%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10%</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-27%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35%</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3678871314"/>
                  </a:ext>
                </a:extLst>
              </a:tr>
              <a:tr h="124314">
                <a:tc>
                  <a:txBody>
                    <a:bodyPr/>
                    <a:lstStyle/>
                    <a:p>
                      <a:pPr algn="l" fontAlgn="b"/>
                      <a:r>
                        <a:rPr lang="es-419" sz="800" b="1" i="0" u="none" strike="noStrike">
                          <a:solidFill>
                            <a:srgbClr val="FFFFFF"/>
                          </a:solidFill>
                          <a:effectLst/>
                          <a:latin typeface="Calibri" panose="020F0502020204030204" pitchFamily="34" charset="0"/>
                        </a:rPr>
                        <a:t>SUBA</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837715414"/>
                  </a:ext>
                </a:extLst>
              </a:tr>
              <a:tr h="124314">
                <a:tc>
                  <a:txBody>
                    <a:bodyPr/>
                    <a:lstStyle/>
                    <a:p>
                      <a:pPr algn="l" fontAlgn="b"/>
                      <a:r>
                        <a:rPr lang="es-419" sz="800" b="1" i="0" u="none" strike="noStrike">
                          <a:solidFill>
                            <a:srgbClr val="FFFFFF"/>
                          </a:solidFill>
                          <a:effectLst/>
                          <a:latin typeface="Calibri" panose="020F0502020204030204" pitchFamily="34" charset="0"/>
                        </a:rPr>
                        <a:t>SUMAPAZ</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9C0006"/>
                          </a:solidFill>
                          <a:effectLst/>
                          <a:latin typeface="Calibri" panose="020F0502020204030204" pitchFamily="34" charset="0"/>
                        </a:rPr>
                        <a:t>500%</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-100%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472783950"/>
                  </a:ext>
                </a:extLst>
              </a:tr>
              <a:tr h="124314">
                <a:tc>
                  <a:txBody>
                    <a:bodyPr/>
                    <a:lstStyle/>
                    <a:p>
                      <a:pPr algn="l" fontAlgn="b"/>
                      <a:r>
                        <a:rPr lang="es-419" sz="800" b="1" i="0" u="none" strike="noStrike">
                          <a:solidFill>
                            <a:srgbClr val="FFFFFF"/>
                          </a:solidFill>
                          <a:effectLst/>
                          <a:latin typeface="Calibri" panose="020F0502020204030204" pitchFamily="34" charset="0"/>
                        </a:rPr>
                        <a:t>TEUSAQUILLO</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-53%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-100%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27%</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4027486493"/>
                  </a:ext>
                </a:extLst>
              </a:tr>
              <a:tr h="124314">
                <a:tc>
                  <a:txBody>
                    <a:bodyPr/>
                    <a:lstStyle/>
                    <a:p>
                      <a:pPr algn="l" fontAlgn="b"/>
                      <a:r>
                        <a:rPr lang="es-419" sz="800" b="1" i="0" u="none" strike="noStrike">
                          <a:solidFill>
                            <a:srgbClr val="FFFFFF"/>
                          </a:solidFill>
                          <a:effectLst/>
                          <a:latin typeface="Calibri" panose="020F0502020204030204" pitchFamily="34" charset="0"/>
                        </a:rPr>
                        <a:t>TUNJUELITO</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-38%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-76%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-28%</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52%</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-32%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17%</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-53%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-27%</a:t>
                      </a:r>
                    </a:p>
                  </a:txBody>
                  <a:tcPr marL="6216" marR="6216" marT="6216" marB="0" anchor="b">
                    <a:lnL>
                      <a:noFill/>
                    </a:lnL>
                    <a:lnR>
                      <a:noFill/>
                    </a:lnR>
                    <a:lnT>
                      <a:noFill/>
                    </a:lnT>
                    <a:lnB>
                      <a:noFill/>
                    </a:lnB>
                    <a:solidFill>
                      <a:srgbClr val="C6EFCE"/>
                    </a:solidFill>
                  </a:tcPr>
                </a:tc>
                <a:extLst>
                  <a:ext uri="{0D108BD9-81ED-4DB2-BD59-A6C34878D82A}">
                    <a16:rowId xmlns:a16="http://schemas.microsoft.com/office/drawing/2014/main" val="1993040318"/>
                  </a:ext>
                </a:extLst>
              </a:tr>
              <a:tr h="124314">
                <a:tc>
                  <a:txBody>
                    <a:bodyPr/>
                    <a:lstStyle/>
                    <a:p>
                      <a:pPr algn="l" fontAlgn="b"/>
                      <a:r>
                        <a:rPr lang="es-419" sz="800" b="1" i="0" u="none" strike="noStrike">
                          <a:solidFill>
                            <a:srgbClr val="FFFFFF"/>
                          </a:solidFill>
                          <a:effectLst/>
                          <a:latin typeface="Calibri" panose="020F0502020204030204" pitchFamily="34" charset="0"/>
                        </a:rPr>
                        <a:t>USAQUEN</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50%</a:t>
                      </a:r>
                    </a:p>
                  </a:txBody>
                  <a:tcPr marL="6216" marR="6216" marT="6216" marB="0" anchor="b">
                    <a:lnL>
                      <a:noFill/>
                    </a:lnL>
                    <a:lnR>
                      <a:noFill/>
                    </a:lnR>
                    <a:lnT>
                      <a:noFill/>
                    </a:lnT>
                    <a:lnB>
                      <a:noFill/>
                    </a:lnB>
                    <a:solidFill>
                      <a:srgbClr val="FFC7CE"/>
                    </a:solidFill>
                  </a:tcPr>
                </a:tc>
                <a:tc>
                  <a:txBody>
                    <a:bodyPr/>
                    <a:lstStyle/>
                    <a:p>
                      <a:pPr algn="ctr" fontAlgn="b"/>
                      <a:r>
                        <a:rPr lang="es-419" sz="800" b="0" i="0" u="none" strike="noStrike">
                          <a:solidFill>
                            <a:srgbClr val="006100"/>
                          </a:solidFill>
                          <a:effectLst/>
                          <a:latin typeface="Calibri" panose="020F0502020204030204" pitchFamily="34" charset="0"/>
                        </a:rPr>
                        <a:t>-53%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-5%</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9C0006"/>
                          </a:solidFill>
                          <a:effectLst/>
                          <a:latin typeface="Calibri" panose="020F0502020204030204" pitchFamily="34" charset="0"/>
                        </a:rPr>
                        <a:t>18%</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1361478613"/>
                  </a:ext>
                </a:extLst>
              </a:tr>
              <a:tr h="124314">
                <a:tc>
                  <a:txBody>
                    <a:bodyPr/>
                    <a:lstStyle/>
                    <a:p>
                      <a:pPr algn="l" fontAlgn="b"/>
                      <a:r>
                        <a:rPr lang="es-419" sz="800" b="1" i="0" u="none" strike="noStrike">
                          <a:solidFill>
                            <a:srgbClr val="FFFFFF"/>
                          </a:solidFill>
                          <a:effectLst/>
                          <a:latin typeface="Calibri" panose="020F0502020204030204" pitchFamily="34" charset="0"/>
                        </a:rPr>
                        <a:t>USME</a:t>
                      </a:r>
                    </a:p>
                  </a:txBody>
                  <a:tcPr marL="6216" marR="6216" marT="6216" marB="0" anchor="b">
                    <a:lnL>
                      <a:noFill/>
                    </a:lnL>
                    <a:lnR>
                      <a:noFill/>
                    </a:lnR>
                    <a:lnT>
                      <a:noFill/>
                    </a:lnT>
                    <a:lnB>
                      <a:noFill/>
                    </a:lnB>
                    <a:solidFill>
                      <a:srgbClr val="595959"/>
                    </a:solidFill>
                  </a:tcPr>
                </a:tc>
                <a:tc>
                  <a:txBody>
                    <a:bodyPr/>
                    <a:lstStyle/>
                    <a:p>
                      <a:pPr algn="ctr" fontAlgn="b"/>
                      <a:r>
                        <a:rPr lang="es-419" sz="800" b="0" i="0" u="none" strike="noStrike">
                          <a:solidFill>
                            <a:srgbClr val="006100"/>
                          </a:solidFill>
                          <a:effectLst/>
                          <a:latin typeface="Calibri" panose="020F0502020204030204" pitchFamily="34" charset="0"/>
                        </a:rPr>
                        <a:t>-47%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-49%</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-22%</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-40%</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-43%</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-6%</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-24%</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-37%</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a:solidFill>
                            <a:srgbClr val="006100"/>
                          </a:solidFill>
                          <a:effectLst/>
                          <a:latin typeface="Calibri" panose="020F0502020204030204" pitchFamily="34" charset="0"/>
                        </a:rPr>
                        <a:t>-31%</a:t>
                      </a:r>
                    </a:p>
                  </a:txBody>
                  <a:tcPr marL="6216" marR="6216" marT="6216" marB="0" anchor="b">
                    <a:lnL>
                      <a:noFill/>
                    </a:lnL>
                    <a:lnR>
                      <a:noFill/>
                    </a:lnR>
                    <a:lnT>
                      <a:noFill/>
                    </a:lnT>
                    <a:lnB>
                      <a:noFill/>
                    </a:lnB>
                    <a:solidFill>
                      <a:srgbClr val="C6EFCE"/>
                    </a:solidFill>
                  </a:tcPr>
                </a:tc>
                <a:tc>
                  <a:txBody>
                    <a:bodyPr/>
                    <a:lstStyle/>
                    <a:p>
                      <a:pPr algn="ctr" fontAlgn="b"/>
                      <a:r>
                        <a:rPr lang="es-419" sz="800" b="0" i="0" u="none" strike="noStrike" dirty="0">
                          <a:solidFill>
                            <a:srgbClr val="9C0006"/>
                          </a:solidFill>
                          <a:effectLst/>
                          <a:latin typeface="Calibri" panose="020F0502020204030204" pitchFamily="34" charset="0"/>
                        </a:rPr>
                        <a:t>1%</a:t>
                      </a:r>
                    </a:p>
                  </a:txBody>
                  <a:tcPr marL="6216" marR="6216" marT="6216" marB="0" anchor="b">
                    <a:lnL>
                      <a:noFill/>
                    </a:lnL>
                    <a:lnR>
                      <a:noFill/>
                    </a:lnR>
                    <a:lnT>
                      <a:noFill/>
                    </a:lnT>
                    <a:lnB>
                      <a:noFill/>
                    </a:lnB>
                    <a:solidFill>
                      <a:srgbClr val="FFC7CE"/>
                    </a:solidFill>
                  </a:tcPr>
                </a:tc>
                <a:extLst>
                  <a:ext uri="{0D108BD9-81ED-4DB2-BD59-A6C34878D82A}">
                    <a16:rowId xmlns:a16="http://schemas.microsoft.com/office/drawing/2014/main" val="3803282348"/>
                  </a:ext>
                </a:extLst>
              </a:tr>
            </a:tbl>
          </a:graphicData>
        </a:graphic>
      </p:graphicFrame>
    </p:spTree>
    <p:extLst>
      <p:ext uri="{BB962C8B-B14F-4D97-AF65-F5344CB8AC3E}">
        <p14:creationId xmlns:p14="http://schemas.microsoft.com/office/powerpoint/2010/main" val="1338123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3314EC-12E6-6441-A151-D40AB05A8D48}"/>
              </a:ext>
            </a:extLst>
          </p:cNvPr>
          <p:cNvSpPr txBox="1"/>
          <p:nvPr/>
        </p:nvSpPr>
        <p:spPr>
          <a:xfrm>
            <a:off x="397580" y="10886"/>
            <a:ext cx="11396841" cy="1138773"/>
          </a:xfrm>
          <a:prstGeom prst="rect">
            <a:avLst/>
          </a:prstGeom>
          <a:noFill/>
        </p:spPr>
        <p:txBody>
          <a:bodyPr wrap="square" rtlCol="0" anchor="t">
            <a:spAutoFit/>
          </a:bodyPr>
          <a:lstStyle/>
          <a:p>
            <a:pPr algn="ctr"/>
            <a:r>
              <a:rPr lang="es-US" sz="4000" b="1" dirty="0">
                <a:solidFill>
                  <a:srgbClr val="F5B02B"/>
                </a:solidFill>
              </a:rPr>
              <a:t>Tablero de Control</a:t>
            </a:r>
          </a:p>
          <a:p>
            <a:pPr algn="ctr"/>
            <a:r>
              <a:rPr lang="es-US" sz="2800" b="1" dirty="0">
                <a:solidFill>
                  <a:srgbClr val="F5B02B"/>
                </a:solidFill>
              </a:rPr>
              <a:t>-Variación por género de la Víctima*-</a:t>
            </a:r>
            <a:endParaRPr lang="es-ES_tradnl" sz="4000" b="1" dirty="0"/>
          </a:p>
        </p:txBody>
      </p:sp>
      <p:sp>
        <p:nvSpPr>
          <p:cNvPr id="5" name="TextBox 4">
            <a:extLst>
              <a:ext uri="{FF2B5EF4-FFF2-40B4-BE49-F238E27FC236}">
                <a16:creationId xmlns:a16="http://schemas.microsoft.com/office/drawing/2014/main" id="{48BE8CC7-35EA-BF47-BD61-59BD96F28ED6}"/>
              </a:ext>
            </a:extLst>
          </p:cNvPr>
          <p:cNvSpPr txBox="1"/>
          <p:nvPr/>
        </p:nvSpPr>
        <p:spPr>
          <a:xfrm>
            <a:off x="7761476" y="4947227"/>
            <a:ext cx="2843831" cy="1169551"/>
          </a:xfrm>
          <a:prstGeom prst="rect">
            <a:avLst/>
          </a:prstGeom>
          <a:noFill/>
        </p:spPr>
        <p:txBody>
          <a:bodyPr wrap="square" rtlCol="0">
            <a:spAutoFit/>
          </a:bodyPr>
          <a:lstStyle/>
          <a:p>
            <a:pPr algn="just" fontAlgn="base">
              <a:buClr>
                <a:srgbClr val="F5B02B"/>
              </a:buClr>
            </a:pPr>
            <a:r>
              <a:rPr lang="en-US" sz="1400"/>
              <a:t>​</a:t>
            </a:r>
            <a:r>
              <a:rPr lang="es-ES" sz="1400"/>
              <a:t>La violencia intrafamiliar </a:t>
            </a:r>
            <a:r>
              <a:rPr lang="es-ES" sz="1400" b="1"/>
              <a:t>ha aumentado</a:t>
            </a:r>
            <a:r>
              <a:rPr lang="es-ES" sz="1400"/>
              <a:t> para hombre y mujeres, no obstante, la variación es más alta en el caso de las mujeres. ​</a:t>
            </a:r>
          </a:p>
          <a:p>
            <a:pPr>
              <a:buClr>
                <a:srgbClr val="F5B02B"/>
              </a:buClr>
            </a:pPr>
            <a:endParaRPr lang="es-ES_tradnl" sz="1400"/>
          </a:p>
        </p:txBody>
      </p:sp>
      <p:cxnSp>
        <p:nvCxnSpPr>
          <p:cNvPr id="7" name="Conector recto 6">
            <a:extLst>
              <a:ext uri="{FF2B5EF4-FFF2-40B4-BE49-F238E27FC236}">
                <a16:creationId xmlns:a16="http://schemas.microsoft.com/office/drawing/2014/main" id="{23E706FA-2C76-BB4E-87F3-B9C5689DD375}"/>
              </a:ext>
            </a:extLst>
          </p:cNvPr>
          <p:cNvCxnSpPr>
            <a:cxnSpLocks/>
          </p:cNvCxnSpPr>
          <p:nvPr/>
        </p:nvCxnSpPr>
        <p:spPr>
          <a:xfrm>
            <a:off x="4274027" y="4771539"/>
            <a:ext cx="0" cy="1043652"/>
          </a:xfrm>
          <a:prstGeom prst="line">
            <a:avLst/>
          </a:prstGeom>
          <a:ln w="6350">
            <a:solidFill>
              <a:schemeClr val="tx1">
                <a:lumMod val="50000"/>
                <a:lumOff val="5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9" name="Conector recto 8">
            <a:extLst>
              <a:ext uri="{FF2B5EF4-FFF2-40B4-BE49-F238E27FC236}">
                <a16:creationId xmlns:a16="http://schemas.microsoft.com/office/drawing/2014/main" id="{0C5CB43D-7F52-DF45-A185-C6F7A4F42A3C}"/>
              </a:ext>
            </a:extLst>
          </p:cNvPr>
          <p:cNvCxnSpPr>
            <a:cxnSpLocks/>
          </p:cNvCxnSpPr>
          <p:nvPr/>
        </p:nvCxnSpPr>
        <p:spPr>
          <a:xfrm>
            <a:off x="7592183" y="4771539"/>
            <a:ext cx="0" cy="1043652"/>
          </a:xfrm>
          <a:prstGeom prst="line">
            <a:avLst/>
          </a:prstGeom>
          <a:ln w="6350">
            <a:solidFill>
              <a:schemeClr val="tx1">
                <a:lumMod val="50000"/>
                <a:lumOff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3" name="Rectángulo 2">
            <a:extLst>
              <a:ext uri="{FF2B5EF4-FFF2-40B4-BE49-F238E27FC236}">
                <a16:creationId xmlns:a16="http://schemas.microsoft.com/office/drawing/2014/main" id="{EE926919-2851-7848-AAAC-A89196695774}"/>
              </a:ext>
            </a:extLst>
          </p:cNvPr>
          <p:cNvSpPr/>
          <p:nvPr/>
        </p:nvSpPr>
        <p:spPr>
          <a:xfrm>
            <a:off x="552790" y="4861870"/>
            <a:ext cx="3469909" cy="1169551"/>
          </a:xfrm>
          <a:prstGeom prst="rect">
            <a:avLst/>
          </a:prstGeom>
        </p:spPr>
        <p:txBody>
          <a:bodyPr wrap="square" anchor="t">
            <a:spAutoFit/>
          </a:bodyPr>
          <a:lstStyle/>
          <a:p>
            <a:pPr algn="just" fontAlgn="base">
              <a:buClr>
                <a:srgbClr val="F5B02B"/>
              </a:buClr>
            </a:pPr>
            <a:r>
              <a:rPr lang="es-ES" sz="1400" dirty="0"/>
              <a:t>En la mayoría de los delitos, la mayor cantidad de víctimas son hombres. Constituyen la </a:t>
            </a:r>
            <a:r>
              <a:rPr lang="es-ES" sz="1400" b="1" dirty="0"/>
              <a:t> excepción los delitos sexuales y la violencia intrafamiliar, donde predominan las víctimas mujeres. </a:t>
            </a:r>
          </a:p>
        </p:txBody>
      </p:sp>
      <p:sp>
        <p:nvSpPr>
          <p:cNvPr id="10" name="Rectángulo 9">
            <a:extLst>
              <a:ext uri="{FF2B5EF4-FFF2-40B4-BE49-F238E27FC236}">
                <a16:creationId xmlns:a16="http://schemas.microsoft.com/office/drawing/2014/main" id="{EA0B3289-3EAE-2143-B458-B019C96C9774}"/>
              </a:ext>
            </a:extLst>
          </p:cNvPr>
          <p:cNvSpPr/>
          <p:nvPr/>
        </p:nvSpPr>
        <p:spPr>
          <a:xfrm>
            <a:off x="4417773" y="4999701"/>
            <a:ext cx="3184613" cy="954107"/>
          </a:xfrm>
          <a:prstGeom prst="rect">
            <a:avLst/>
          </a:prstGeom>
        </p:spPr>
        <p:txBody>
          <a:bodyPr wrap="square" anchor="t">
            <a:spAutoFit/>
          </a:bodyPr>
          <a:lstStyle/>
          <a:p>
            <a:pPr algn="just"/>
            <a:r>
              <a:rPr lang="es-ES" sz="1400"/>
              <a:t>Los homicidios con víctima mujer han tenido una variación positiva del </a:t>
            </a:r>
            <a:r>
              <a:rPr lang="es-ES" sz="1400" b="1"/>
              <a:t>7%</a:t>
            </a:r>
            <a:r>
              <a:rPr lang="es-ES" sz="1400"/>
              <a:t> durante el 2020 en comparación con el mismo periodo del 2019. </a:t>
            </a:r>
            <a:endParaRPr lang="es-CO" sz="1400"/>
          </a:p>
        </p:txBody>
      </p:sp>
      <p:pic>
        <p:nvPicPr>
          <p:cNvPr id="13" name="Imagen 13">
            <a:extLst>
              <a:ext uri="{FF2B5EF4-FFF2-40B4-BE49-F238E27FC236}">
                <a16:creationId xmlns:a16="http://schemas.microsoft.com/office/drawing/2014/main" id="{D2C35E86-8B3B-284C-91F6-2F661D568458}"/>
              </a:ext>
            </a:extLst>
          </p:cNvPr>
          <p:cNvPicPr>
            <a:picLocks noChangeAspect="1"/>
          </p:cNvPicPr>
          <p:nvPr/>
        </p:nvPicPr>
        <p:blipFill>
          <a:blip r:embed="rId2"/>
          <a:stretch>
            <a:fillRect/>
          </a:stretch>
        </p:blipFill>
        <p:spPr>
          <a:xfrm>
            <a:off x="5605900" y="4672261"/>
            <a:ext cx="403082" cy="403082"/>
          </a:xfrm>
          <a:prstGeom prst="rect">
            <a:avLst/>
          </a:prstGeom>
        </p:spPr>
      </p:pic>
      <p:pic>
        <p:nvPicPr>
          <p:cNvPr id="14" name="Imagen 13">
            <a:extLst>
              <a:ext uri="{FF2B5EF4-FFF2-40B4-BE49-F238E27FC236}">
                <a16:creationId xmlns:a16="http://schemas.microsoft.com/office/drawing/2014/main" id="{43439C96-032F-3247-B963-8DC9BEFD54A4}"/>
              </a:ext>
            </a:extLst>
          </p:cNvPr>
          <p:cNvPicPr>
            <a:picLocks noChangeAspect="1"/>
          </p:cNvPicPr>
          <p:nvPr/>
        </p:nvPicPr>
        <p:blipFill>
          <a:blip r:embed="rId2"/>
          <a:stretch>
            <a:fillRect/>
          </a:stretch>
        </p:blipFill>
        <p:spPr>
          <a:xfrm>
            <a:off x="8780309" y="4616696"/>
            <a:ext cx="403082" cy="403082"/>
          </a:xfrm>
          <a:prstGeom prst="rect">
            <a:avLst/>
          </a:prstGeom>
        </p:spPr>
      </p:pic>
      <p:sp>
        <p:nvSpPr>
          <p:cNvPr id="6" name="TextBox 1">
            <a:extLst>
              <a:ext uri="{FF2B5EF4-FFF2-40B4-BE49-F238E27FC236}">
                <a16:creationId xmlns:a16="http://schemas.microsoft.com/office/drawing/2014/main" id="{5B8A52BC-0C42-43A6-9450-9DF2ACECFE51}"/>
              </a:ext>
            </a:extLst>
          </p:cNvPr>
          <p:cNvSpPr txBox="1"/>
          <p:nvPr/>
        </p:nvSpPr>
        <p:spPr>
          <a:xfrm>
            <a:off x="712771" y="6148067"/>
            <a:ext cx="9786257" cy="646331"/>
          </a:xfrm>
          <a:prstGeom prst="rect">
            <a:avLst/>
          </a:prstGeom>
          <a:noFill/>
        </p:spPr>
        <p:txBody>
          <a:bodyPr wrap="square" rtlCol="0" anchor="t">
            <a:spAutoFit/>
          </a:bodyPr>
          <a:lstStyle/>
          <a:p>
            <a:r>
              <a:rPr lang="en-US" sz="900" b="1" dirty="0">
                <a:solidFill>
                  <a:srgbClr val="002060"/>
                </a:solidFill>
              </a:rPr>
              <a:t>*</a:t>
            </a:r>
            <a:r>
              <a:rPr lang="en-US" sz="900" b="1" dirty="0">
                <a:solidFill>
                  <a:srgbClr val="002060"/>
                </a:solidFill>
                <a:ea typeface="+mn-lt"/>
                <a:cs typeface="+mn-lt"/>
              </a:rPr>
              <a:t>Se </a:t>
            </a:r>
            <a:r>
              <a:rPr lang="en-US" sz="900" b="1" dirty="0" err="1">
                <a:solidFill>
                  <a:srgbClr val="002060"/>
                </a:solidFill>
                <a:ea typeface="+mn-lt"/>
                <a:cs typeface="+mn-lt"/>
              </a:rPr>
              <a:t>compara</a:t>
            </a:r>
            <a:r>
              <a:rPr lang="en-US" sz="900" b="1" dirty="0">
                <a:solidFill>
                  <a:srgbClr val="002060"/>
                </a:solidFill>
                <a:ea typeface="+mn-lt"/>
                <a:cs typeface="+mn-lt"/>
              </a:rPr>
              <a:t> lo que </a:t>
            </a:r>
            <a:r>
              <a:rPr lang="en-US" sz="900" b="1" dirty="0" err="1">
                <a:solidFill>
                  <a:srgbClr val="002060"/>
                </a:solidFill>
                <a:ea typeface="+mn-lt"/>
                <a:cs typeface="+mn-lt"/>
              </a:rPr>
              <a:t>va</a:t>
            </a:r>
            <a:r>
              <a:rPr lang="en-US" sz="900" b="1" dirty="0">
                <a:solidFill>
                  <a:srgbClr val="002060"/>
                </a:solidFill>
                <a:ea typeface="+mn-lt"/>
                <a:cs typeface="+mn-lt"/>
              </a:rPr>
              <a:t> corrido del </a:t>
            </a:r>
            <a:r>
              <a:rPr lang="en-US" sz="900" b="1" dirty="0" err="1">
                <a:solidFill>
                  <a:srgbClr val="002060"/>
                </a:solidFill>
                <a:ea typeface="+mn-lt"/>
                <a:cs typeface="+mn-lt"/>
              </a:rPr>
              <a:t>año</a:t>
            </a:r>
            <a:r>
              <a:rPr lang="en-US" sz="900" b="1" dirty="0">
                <a:solidFill>
                  <a:srgbClr val="002060"/>
                </a:solidFill>
                <a:ea typeface="+mn-lt"/>
                <a:cs typeface="+mn-lt"/>
              </a:rPr>
              <a:t> 2020 con el </a:t>
            </a:r>
            <a:r>
              <a:rPr lang="en-US" sz="900" b="1" dirty="0" err="1">
                <a:solidFill>
                  <a:srgbClr val="002060"/>
                </a:solidFill>
                <a:ea typeface="+mn-lt"/>
                <a:cs typeface="+mn-lt"/>
              </a:rPr>
              <a:t>mismo</a:t>
            </a:r>
            <a:r>
              <a:rPr lang="en-US" sz="900" b="1" dirty="0">
                <a:solidFill>
                  <a:srgbClr val="002060"/>
                </a:solidFill>
                <a:ea typeface="+mn-lt"/>
                <a:cs typeface="+mn-lt"/>
              </a:rPr>
              <a:t> </a:t>
            </a:r>
            <a:r>
              <a:rPr lang="en-US" sz="900" b="1" dirty="0" err="1">
                <a:solidFill>
                  <a:srgbClr val="002060"/>
                </a:solidFill>
                <a:ea typeface="+mn-lt"/>
                <a:cs typeface="+mn-lt"/>
              </a:rPr>
              <a:t>periodo</a:t>
            </a:r>
            <a:r>
              <a:rPr lang="en-US" sz="900" b="1" dirty="0">
                <a:solidFill>
                  <a:srgbClr val="002060"/>
                </a:solidFill>
                <a:ea typeface="+mn-lt"/>
                <a:cs typeface="+mn-lt"/>
              </a:rPr>
              <a:t> del 2019.</a:t>
            </a:r>
          </a:p>
          <a:p>
            <a:endParaRPr lang="en-US" sz="900" b="1" dirty="0">
              <a:solidFill>
                <a:srgbClr val="002060"/>
              </a:solidFill>
            </a:endParaRPr>
          </a:p>
          <a:p>
            <a:r>
              <a:rPr lang="en-US" sz="900" b="1" dirty="0">
                <a:solidFill>
                  <a:srgbClr val="002060"/>
                </a:solidFill>
              </a:rPr>
              <a:t>Fuente: </a:t>
            </a:r>
            <a:r>
              <a:rPr lang="en-US" sz="900" b="1" dirty="0" err="1">
                <a:solidFill>
                  <a:srgbClr val="002060"/>
                </a:solidFill>
              </a:rPr>
              <a:t>Elaborado</a:t>
            </a:r>
            <a:r>
              <a:rPr lang="en-US" sz="900" b="1" dirty="0">
                <a:solidFill>
                  <a:srgbClr val="002060"/>
                </a:solidFill>
              </a:rPr>
              <a:t> por la </a:t>
            </a:r>
            <a:r>
              <a:rPr lang="en-US" sz="900" b="1" dirty="0" err="1">
                <a:solidFill>
                  <a:srgbClr val="002060"/>
                </a:solidFill>
              </a:rPr>
              <a:t>Oficina</a:t>
            </a:r>
            <a:r>
              <a:rPr lang="en-US" sz="900" b="1" dirty="0">
                <a:solidFill>
                  <a:srgbClr val="002060"/>
                </a:solidFill>
              </a:rPr>
              <a:t> de </a:t>
            </a:r>
            <a:r>
              <a:rPr lang="en-US" sz="900" b="1" dirty="0" err="1">
                <a:solidFill>
                  <a:srgbClr val="002060"/>
                </a:solidFill>
              </a:rPr>
              <a:t>Análisis</a:t>
            </a:r>
            <a:r>
              <a:rPr lang="en-US" sz="900" b="1" dirty="0">
                <a:solidFill>
                  <a:srgbClr val="002060"/>
                </a:solidFill>
              </a:rPr>
              <a:t> de </a:t>
            </a:r>
            <a:r>
              <a:rPr lang="en-US" sz="900" b="1" dirty="0" err="1">
                <a:solidFill>
                  <a:srgbClr val="002060"/>
                </a:solidFill>
              </a:rPr>
              <a:t>Información</a:t>
            </a:r>
            <a:r>
              <a:rPr lang="en-US" sz="900" b="1" dirty="0">
                <a:solidFill>
                  <a:srgbClr val="002060"/>
                </a:solidFill>
              </a:rPr>
              <a:t> y </a:t>
            </a:r>
            <a:r>
              <a:rPr lang="en-US" sz="900" b="1" dirty="0" err="1">
                <a:solidFill>
                  <a:srgbClr val="002060"/>
                </a:solidFill>
              </a:rPr>
              <a:t>Estudios</a:t>
            </a:r>
            <a:r>
              <a:rPr lang="en-US" sz="900" b="1" dirty="0">
                <a:solidFill>
                  <a:srgbClr val="002060"/>
                </a:solidFill>
              </a:rPr>
              <a:t> </a:t>
            </a:r>
            <a:r>
              <a:rPr lang="en-US" sz="900" b="1" dirty="0" err="1">
                <a:solidFill>
                  <a:srgbClr val="002060"/>
                </a:solidFill>
              </a:rPr>
              <a:t>Estratégicos</a:t>
            </a:r>
            <a:r>
              <a:rPr lang="en-US" sz="900" b="1" dirty="0">
                <a:solidFill>
                  <a:srgbClr val="002060"/>
                </a:solidFill>
              </a:rPr>
              <a:t>. </a:t>
            </a:r>
            <a:r>
              <a:rPr lang="en-US" sz="900" b="1" dirty="0" err="1">
                <a:solidFill>
                  <a:srgbClr val="002060"/>
                </a:solidFill>
              </a:rPr>
              <a:t>Secretaría</a:t>
            </a:r>
            <a:r>
              <a:rPr lang="en-US" sz="900" b="1" dirty="0">
                <a:solidFill>
                  <a:srgbClr val="002060"/>
                </a:solidFill>
              </a:rPr>
              <a:t> </a:t>
            </a:r>
            <a:r>
              <a:rPr lang="en-US" sz="900" b="1" dirty="0" err="1">
                <a:solidFill>
                  <a:srgbClr val="002060"/>
                </a:solidFill>
              </a:rPr>
              <a:t>Distrital</a:t>
            </a:r>
            <a:r>
              <a:rPr lang="en-US" sz="900" b="1" dirty="0">
                <a:solidFill>
                  <a:srgbClr val="002060"/>
                </a:solidFill>
              </a:rPr>
              <a:t> de </a:t>
            </a:r>
            <a:r>
              <a:rPr lang="en-US" sz="900" b="1" dirty="0" err="1">
                <a:solidFill>
                  <a:srgbClr val="002060"/>
                </a:solidFill>
              </a:rPr>
              <a:t>Seguridad</a:t>
            </a:r>
            <a:r>
              <a:rPr lang="en-US" sz="900" b="1" dirty="0">
                <a:solidFill>
                  <a:srgbClr val="002060"/>
                </a:solidFill>
              </a:rPr>
              <a:t>, Convivencia y Justicia. </a:t>
            </a:r>
            <a:r>
              <a:rPr lang="en-US" sz="900" b="1" dirty="0" err="1">
                <a:solidFill>
                  <a:srgbClr val="002060"/>
                </a:solidFill>
              </a:rPr>
              <a:t>Cálculos</a:t>
            </a:r>
            <a:r>
              <a:rPr lang="en-US" sz="900" b="1" dirty="0">
                <a:solidFill>
                  <a:srgbClr val="002060"/>
                </a:solidFill>
              </a:rPr>
              <a:t> </a:t>
            </a:r>
            <a:r>
              <a:rPr lang="en-US" sz="900" b="1" dirty="0" err="1">
                <a:solidFill>
                  <a:srgbClr val="002060"/>
                </a:solidFill>
              </a:rPr>
              <a:t>propios</a:t>
            </a:r>
            <a:r>
              <a:rPr lang="en-US" sz="900" b="1" dirty="0">
                <a:solidFill>
                  <a:srgbClr val="002060"/>
                </a:solidFill>
              </a:rPr>
              <a:t> con </a:t>
            </a:r>
            <a:r>
              <a:rPr lang="en-US" sz="900" b="1" dirty="0" err="1">
                <a:solidFill>
                  <a:srgbClr val="002060"/>
                </a:solidFill>
              </a:rPr>
              <a:t>información</a:t>
            </a:r>
            <a:r>
              <a:rPr lang="en-US" sz="900" b="1" dirty="0">
                <a:solidFill>
                  <a:srgbClr val="002060"/>
                </a:solidFill>
              </a:rPr>
              <a:t> del Sistema de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Estadístico</a:t>
            </a:r>
            <a:r>
              <a:rPr lang="en-US" sz="900" b="1" dirty="0">
                <a:solidFill>
                  <a:srgbClr val="002060"/>
                </a:solidFill>
              </a:rPr>
              <a:t>, </a:t>
            </a:r>
            <a:r>
              <a:rPr lang="en-US" sz="900" b="1" dirty="0" err="1">
                <a:solidFill>
                  <a:srgbClr val="002060"/>
                </a:solidFill>
              </a:rPr>
              <a:t>Delincuencial</a:t>
            </a:r>
            <a:r>
              <a:rPr lang="en-US" sz="900" b="1" dirty="0">
                <a:solidFill>
                  <a:srgbClr val="002060"/>
                </a:solidFill>
              </a:rPr>
              <a:t>, </a:t>
            </a:r>
            <a:r>
              <a:rPr lang="en-US" sz="900" b="1" dirty="0" err="1">
                <a:solidFill>
                  <a:srgbClr val="002060"/>
                </a:solidFill>
              </a:rPr>
              <a:t>Contravencional</a:t>
            </a:r>
            <a:r>
              <a:rPr lang="en-US" sz="900" b="1" dirty="0">
                <a:solidFill>
                  <a:srgbClr val="002060"/>
                </a:solidFill>
              </a:rPr>
              <a:t> y </a:t>
            </a:r>
            <a:r>
              <a:rPr lang="en-US" sz="900" b="1" dirty="0" err="1">
                <a:solidFill>
                  <a:srgbClr val="002060"/>
                </a:solidFill>
              </a:rPr>
              <a:t>Operativo</a:t>
            </a:r>
            <a:r>
              <a:rPr lang="en-US" sz="900" b="1" dirty="0">
                <a:solidFill>
                  <a:srgbClr val="002060"/>
                </a:solidFill>
              </a:rPr>
              <a:t> de la </a:t>
            </a:r>
            <a:r>
              <a:rPr lang="en-US" sz="900" b="1" dirty="0" err="1">
                <a:solidFill>
                  <a:srgbClr val="002060"/>
                </a:solidFill>
              </a:rPr>
              <a:t>Policía</a:t>
            </a:r>
            <a:r>
              <a:rPr lang="en-US" sz="900" b="1" dirty="0">
                <a:solidFill>
                  <a:srgbClr val="002060"/>
                </a:solidFill>
              </a:rPr>
              <a:t> Nacional (SIEDCO).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extraída</a:t>
            </a:r>
            <a:r>
              <a:rPr lang="en-US" sz="900" b="1" dirty="0">
                <a:solidFill>
                  <a:srgbClr val="002060"/>
                </a:solidFill>
              </a:rPr>
              <a:t> el </a:t>
            </a:r>
            <a:r>
              <a:rPr lang="en-US" sz="900" b="1" dirty="0" err="1">
                <a:solidFill>
                  <a:srgbClr val="002060"/>
                </a:solidFill>
              </a:rPr>
              <a:t>día</a:t>
            </a:r>
            <a:r>
              <a:rPr lang="en-US" sz="900" b="1" dirty="0">
                <a:solidFill>
                  <a:srgbClr val="002060"/>
                </a:solidFill>
              </a:rPr>
              <a:t> 14/05/2020. </a:t>
            </a:r>
            <a:r>
              <a:rPr lang="en-US" sz="900" b="1" dirty="0" err="1">
                <a:solidFill>
                  <a:srgbClr val="002060"/>
                </a:solidFill>
              </a:rPr>
              <a:t>Información</a:t>
            </a:r>
            <a:r>
              <a:rPr lang="en-US" sz="900" b="1" dirty="0">
                <a:solidFill>
                  <a:srgbClr val="002060"/>
                </a:solidFill>
              </a:rPr>
              <a:t> </a:t>
            </a:r>
            <a:r>
              <a:rPr lang="en-US" sz="900" b="1" dirty="0" err="1">
                <a:solidFill>
                  <a:srgbClr val="002060"/>
                </a:solidFill>
              </a:rPr>
              <a:t>sujeta</a:t>
            </a:r>
            <a:r>
              <a:rPr lang="en-US" sz="900" b="1" dirty="0">
                <a:solidFill>
                  <a:srgbClr val="002060"/>
                </a:solidFill>
              </a:rPr>
              <a:t> a </a:t>
            </a:r>
            <a:r>
              <a:rPr lang="en-US" sz="900" b="1" dirty="0" err="1">
                <a:solidFill>
                  <a:srgbClr val="002060"/>
                </a:solidFill>
              </a:rPr>
              <a:t>cambios</a:t>
            </a:r>
            <a:r>
              <a:rPr lang="en-US" sz="900" b="1" dirty="0">
                <a:solidFill>
                  <a:srgbClr val="002060"/>
                </a:solidFill>
              </a:rPr>
              <a:t>.</a:t>
            </a:r>
          </a:p>
        </p:txBody>
      </p:sp>
      <p:graphicFrame>
        <p:nvGraphicFramePr>
          <p:cNvPr id="11" name="Tabla 10">
            <a:extLst>
              <a:ext uri="{FF2B5EF4-FFF2-40B4-BE49-F238E27FC236}">
                <a16:creationId xmlns:a16="http://schemas.microsoft.com/office/drawing/2014/main" id="{4F48B0BB-A247-E04D-B4B0-1720B3330B8A}"/>
              </a:ext>
            </a:extLst>
          </p:cNvPr>
          <p:cNvGraphicFramePr>
            <a:graphicFrameLocks noGrp="1"/>
          </p:cNvGraphicFramePr>
          <p:nvPr>
            <p:extLst>
              <p:ext uri="{D42A27DB-BD31-4B8C-83A1-F6EECF244321}">
                <p14:modId xmlns:p14="http://schemas.microsoft.com/office/powerpoint/2010/main" val="694878210"/>
              </p:ext>
            </p:extLst>
          </p:nvPr>
        </p:nvGraphicFramePr>
        <p:xfrm>
          <a:off x="1027548" y="1457723"/>
          <a:ext cx="9156701" cy="2476500"/>
        </p:xfrm>
        <a:graphic>
          <a:graphicData uri="http://schemas.openxmlformats.org/drawingml/2006/table">
            <a:tbl>
              <a:tblPr/>
              <a:tblGrid>
                <a:gridCol w="2129907">
                  <a:extLst>
                    <a:ext uri="{9D8B030D-6E8A-4147-A177-3AD203B41FA5}">
                      <a16:colId xmlns:a16="http://schemas.microsoft.com/office/drawing/2014/main" val="2836122607"/>
                    </a:ext>
                  </a:extLst>
                </a:gridCol>
                <a:gridCol w="827241">
                  <a:extLst>
                    <a:ext uri="{9D8B030D-6E8A-4147-A177-3AD203B41FA5}">
                      <a16:colId xmlns:a16="http://schemas.microsoft.com/office/drawing/2014/main" val="3209937389"/>
                    </a:ext>
                  </a:extLst>
                </a:gridCol>
                <a:gridCol w="827241">
                  <a:extLst>
                    <a:ext uri="{9D8B030D-6E8A-4147-A177-3AD203B41FA5}">
                      <a16:colId xmlns:a16="http://schemas.microsoft.com/office/drawing/2014/main" val="2461975716"/>
                    </a:ext>
                  </a:extLst>
                </a:gridCol>
                <a:gridCol w="827241">
                  <a:extLst>
                    <a:ext uri="{9D8B030D-6E8A-4147-A177-3AD203B41FA5}">
                      <a16:colId xmlns:a16="http://schemas.microsoft.com/office/drawing/2014/main" val="4221479875"/>
                    </a:ext>
                  </a:extLst>
                </a:gridCol>
                <a:gridCol w="827241">
                  <a:extLst>
                    <a:ext uri="{9D8B030D-6E8A-4147-A177-3AD203B41FA5}">
                      <a16:colId xmlns:a16="http://schemas.microsoft.com/office/drawing/2014/main" val="1972243225"/>
                    </a:ext>
                  </a:extLst>
                </a:gridCol>
                <a:gridCol w="827241">
                  <a:extLst>
                    <a:ext uri="{9D8B030D-6E8A-4147-A177-3AD203B41FA5}">
                      <a16:colId xmlns:a16="http://schemas.microsoft.com/office/drawing/2014/main" val="2932507052"/>
                    </a:ext>
                  </a:extLst>
                </a:gridCol>
                <a:gridCol w="1064954">
                  <a:extLst>
                    <a:ext uri="{9D8B030D-6E8A-4147-A177-3AD203B41FA5}">
                      <a16:colId xmlns:a16="http://schemas.microsoft.com/office/drawing/2014/main" val="4293473841"/>
                    </a:ext>
                  </a:extLst>
                </a:gridCol>
                <a:gridCol w="884292">
                  <a:extLst>
                    <a:ext uri="{9D8B030D-6E8A-4147-A177-3AD203B41FA5}">
                      <a16:colId xmlns:a16="http://schemas.microsoft.com/office/drawing/2014/main" val="3982725401"/>
                    </a:ext>
                  </a:extLst>
                </a:gridCol>
                <a:gridCol w="941343">
                  <a:extLst>
                    <a:ext uri="{9D8B030D-6E8A-4147-A177-3AD203B41FA5}">
                      <a16:colId xmlns:a16="http://schemas.microsoft.com/office/drawing/2014/main" val="3685488312"/>
                    </a:ext>
                  </a:extLst>
                </a:gridCol>
              </a:tblGrid>
              <a:tr h="190500">
                <a:tc>
                  <a:txBody>
                    <a:bodyPr/>
                    <a:lstStyle/>
                    <a:p>
                      <a:pPr algn="l" fontAlgn="b"/>
                      <a:r>
                        <a:rPr lang="es-419" sz="1100" b="1" i="0" u="none" strike="noStrike">
                          <a:solidFill>
                            <a:srgbClr val="FFFFFF"/>
                          </a:solidFill>
                          <a:effectLst/>
                          <a:latin typeface="Calibri" panose="020F0502020204030204" pitchFamily="34" charset="0"/>
                        </a:rPr>
                        <a:t>​</a:t>
                      </a:r>
                    </a:p>
                  </a:txBody>
                  <a:tcPr marL="9525" marR="9525" marT="9525" marB="0" anchor="b">
                    <a:lnL>
                      <a:noFill/>
                    </a:lnL>
                    <a:lnR>
                      <a:noFill/>
                    </a:lnR>
                    <a:lnT>
                      <a:noFill/>
                    </a:lnT>
                    <a:lnB>
                      <a:noFill/>
                    </a:lnB>
                    <a:solidFill>
                      <a:srgbClr val="595959"/>
                    </a:solidFill>
                  </a:tcPr>
                </a:tc>
                <a:tc gridSpan="2">
                  <a:txBody>
                    <a:bodyPr/>
                    <a:lstStyle/>
                    <a:p>
                      <a:pPr algn="ctr" fontAlgn="b"/>
                      <a:r>
                        <a:rPr lang="es-419" sz="1100" b="1" i="0" u="none" strike="noStrike">
                          <a:solidFill>
                            <a:srgbClr val="FFFFFF"/>
                          </a:solidFill>
                          <a:effectLst/>
                          <a:latin typeface="Calibri" panose="020F0502020204030204" pitchFamily="34" charset="0"/>
                        </a:rPr>
                        <a:t>2019</a:t>
                      </a:r>
                    </a:p>
                  </a:txBody>
                  <a:tcPr marL="9525" marR="9525" marT="9525"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1100" b="1" i="0" u="none" strike="noStrike">
                          <a:solidFill>
                            <a:srgbClr val="FFFFFF"/>
                          </a:solidFill>
                          <a:effectLst/>
                          <a:latin typeface="Calibri" panose="020F0502020204030204" pitchFamily="34" charset="0"/>
                        </a:rPr>
                        <a:t>2020</a:t>
                      </a:r>
                    </a:p>
                  </a:txBody>
                  <a:tcPr marL="9525" marR="9525" marT="9525"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1100" b="1" i="0" u="none" strike="noStrike">
                          <a:solidFill>
                            <a:srgbClr val="FFFFFF"/>
                          </a:solidFill>
                          <a:effectLst/>
                          <a:latin typeface="Calibri" panose="020F0502020204030204" pitchFamily="34" charset="0"/>
                        </a:rPr>
                        <a:t>DIFERENCIA​</a:t>
                      </a:r>
                    </a:p>
                  </a:txBody>
                  <a:tcPr marL="9525" marR="9525" marT="9525" marB="0" anchor="b">
                    <a:lnL>
                      <a:noFill/>
                    </a:lnL>
                    <a:lnR>
                      <a:noFill/>
                    </a:lnR>
                    <a:lnT>
                      <a:noFill/>
                    </a:lnT>
                    <a:lnB>
                      <a:noFill/>
                    </a:lnB>
                    <a:solidFill>
                      <a:srgbClr val="595959"/>
                    </a:solidFill>
                  </a:tcPr>
                </a:tc>
                <a:tc hMerge="1">
                  <a:txBody>
                    <a:bodyPr/>
                    <a:lstStyle/>
                    <a:p>
                      <a:endParaRPr lang="es-419"/>
                    </a:p>
                  </a:txBody>
                  <a:tcPr/>
                </a:tc>
                <a:tc gridSpan="2">
                  <a:txBody>
                    <a:bodyPr/>
                    <a:lstStyle/>
                    <a:p>
                      <a:pPr algn="ctr" fontAlgn="b"/>
                      <a:r>
                        <a:rPr lang="es-419" sz="1100" b="1" i="0" u="none" strike="noStrike">
                          <a:solidFill>
                            <a:srgbClr val="FFFFFF"/>
                          </a:solidFill>
                          <a:effectLst/>
                          <a:latin typeface="Calibri" panose="020F0502020204030204" pitchFamily="34" charset="0"/>
                        </a:rPr>
                        <a:t>VAR. PORCENTUAL</a:t>
                      </a:r>
                    </a:p>
                  </a:txBody>
                  <a:tcPr marL="9525" marR="9525" marT="9525" marB="0" anchor="b">
                    <a:lnL>
                      <a:noFill/>
                    </a:lnL>
                    <a:lnR>
                      <a:noFill/>
                    </a:lnR>
                    <a:lnT>
                      <a:noFill/>
                    </a:lnT>
                    <a:lnB>
                      <a:noFill/>
                    </a:lnB>
                    <a:solidFill>
                      <a:srgbClr val="595959"/>
                    </a:solidFill>
                  </a:tcPr>
                </a:tc>
                <a:tc hMerge="1">
                  <a:txBody>
                    <a:bodyPr/>
                    <a:lstStyle/>
                    <a:p>
                      <a:endParaRPr lang="es-419"/>
                    </a:p>
                  </a:txBody>
                  <a:tcPr/>
                </a:tc>
                <a:extLst>
                  <a:ext uri="{0D108BD9-81ED-4DB2-BD59-A6C34878D82A}">
                    <a16:rowId xmlns:a16="http://schemas.microsoft.com/office/drawing/2014/main" val="2604871217"/>
                  </a:ext>
                </a:extLst>
              </a:tr>
              <a:tr h="190500">
                <a:tc>
                  <a:txBody>
                    <a:bodyPr/>
                    <a:lstStyle/>
                    <a:p>
                      <a:pPr algn="ctr" fontAlgn="b"/>
                      <a:r>
                        <a:rPr lang="es-419" sz="1100" b="1" i="0" u="none" strike="noStrike">
                          <a:solidFill>
                            <a:srgbClr val="FFFFFF"/>
                          </a:solidFill>
                          <a:effectLst/>
                          <a:latin typeface="Calibri" panose="020F0502020204030204" pitchFamily="34" charset="0"/>
                        </a:rPr>
                        <a:t> </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MUJER</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HOMBRE</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MUJER</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HOMBRE</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MUJER</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HOMBRE</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Var% MUJER</a:t>
                      </a:r>
                    </a:p>
                  </a:txBody>
                  <a:tcPr marL="9525" marR="9525" marT="9525" marB="0" anchor="b">
                    <a:lnL>
                      <a:noFill/>
                    </a:lnL>
                    <a:lnR>
                      <a:noFill/>
                    </a:lnR>
                    <a:lnT>
                      <a:noFill/>
                    </a:lnT>
                    <a:lnB>
                      <a:noFill/>
                    </a:lnB>
                    <a:solidFill>
                      <a:srgbClr val="595959"/>
                    </a:solidFill>
                  </a:tcPr>
                </a:tc>
                <a:tc>
                  <a:txBody>
                    <a:bodyPr/>
                    <a:lstStyle/>
                    <a:p>
                      <a:pPr algn="ctr" fontAlgn="b"/>
                      <a:r>
                        <a:rPr lang="es-419" sz="1100" b="1" i="0" u="none" strike="noStrike">
                          <a:solidFill>
                            <a:srgbClr val="FFFFFF"/>
                          </a:solidFill>
                          <a:effectLst/>
                          <a:latin typeface="Calibri" panose="020F0502020204030204" pitchFamily="34" charset="0"/>
                        </a:rPr>
                        <a:t>Var% HOMBRE</a:t>
                      </a:r>
                    </a:p>
                  </a:txBody>
                  <a:tcPr marL="9525" marR="9525" marT="9525" marB="0" anchor="b">
                    <a:lnL>
                      <a:noFill/>
                    </a:lnL>
                    <a:lnR>
                      <a:noFill/>
                    </a:lnR>
                    <a:lnT>
                      <a:noFill/>
                    </a:lnT>
                    <a:lnB>
                      <a:noFill/>
                    </a:lnB>
                    <a:solidFill>
                      <a:srgbClr val="595959"/>
                    </a:solidFill>
                  </a:tcPr>
                </a:tc>
                <a:extLst>
                  <a:ext uri="{0D108BD9-81ED-4DB2-BD59-A6C34878D82A}">
                    <a16:rowId xmlns:a16="http://schemas.microsoft.com/office/drawing/2014/main" val="2000111351"/>
                  </a:ext>
                </a:extLst>
              </a:tr>
              <a:tr h="190500">
                <a:tc>
                  <a:txBody>
                    <a:bodyPr/>
                    <a:lstStyle/>
                    <a:p>
                      <a:pPr algn="l" fontAlgn="b"/>
                      <a:r>
                        <a:rPr lang="es-419" sz="1100" b="1" i="0" u="none" strike="noStrike">
                          <a:solidFill>
                            <a:srgbClr val="FFFFFF"/>
                          </a:solidFill>
                          <a:effectLst/>
                          <a:latin typeface="Calibri" panose="020F0502020204030204" pitchFamily="34" charset="0"/>
                        </a:rPr>
                        <a:t>DELITOS SEXUALES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1733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348</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1089</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202</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-644</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-146</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-37%</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-42%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061287592"/>
                  </a:ext>
                </a:extLst>
              </a:tr>
              <a:tr h="190500">
                <a:tc>
                  <a:txBody>
                    <a:bodyPr/>
                    <a:lstStyle/>
                    <a:p>
                      <a:pPr algn="l" fontAlgn="b"/>
                      <a:r>
                        <a:rPr lang="es-419" sz="1100" b="1" i="0" u="none" strike="noStrike">
                          <a:solidFill>
                            <a:srgbClr val="FFFFFF"/>
                          </a:solidFill>
                          <a:effectLst/>
                          <a:latin typeface="Calibri" panose="020F0502020204030204" pitchFamily="34" charset="0"/>
                        </a:rPr>
                        <a:t>HOMICIDIOS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30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327</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32</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294</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-33</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9C0006"/>
                          </a:solidFill>
                          <a:effectLst/>
                          <a:latin typeface="Calibri" panose="020F0502020204030204" pitchFamily="34" charset="0"/>
                        </a:rPr>
                        <a:t>7%</a:t>
                      </a:r>
                    </a:p>
                  </a:txBody>
                  <a:tcPr marL="9525" marR="9525" marT="9525" marB="0" anchor="b">
                    <a:lnL>
                      <a:noFill/>
                    </a:lnL>
                    <a:lnR>
                      <a:noFill/>
                    </a:lnR>
                    <a:lnT>
                      <a:noFill/>
                    </a:lnT>
                    <a:lnB>
                      <a:noFill/>
                    </a:lnB>
                    <a:solidFill>
                      <a:srgbClr val="FFC7CE"/>
                    </a:solidFill>
                  </a:tcPr>
                </a:tc>
                <a:tc>
                  <a:txBody>
                    <a:bodyPr/>
                    <a:lstStyle/>
                    <a:p>
                      <a:pPr algn="r" fontAlgn="b"/>
                      <a:r>
                        <a:rPr lang="es-419" sz="1100" b="0" i="0" u="none" strike="noStrike">
                          <a:solidFill>
                            <a:srgbClr val="006100"/>
                          </a:solidFill>
                          <a:effectLst/>
                          <a:latin typeface="Calibri" panose="020F0502020204030204" pitchFamily="34" charset="0"/>
                        </a:rPr>
                        <a:t>-10%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746275981"/>
                  </a:ext>
                </a:extLst>
              </a:tr>
              <a:tr h="190500">
                <a:tc>
                  <a:txBody>
                    <a:bodyPr/>
                    <a:lstStyle/>
                    <a:p>
                      <a:pPr algn="l" fontAlgn="b"/>
                      <a:r>
                        <a:rPr lang="es-419" sz="1100" b="1" i="0" u="none" strike="noStrike">
                          <a:solidFill>
                            <a:srgbClr val="FFFFFF"/>
                          </a:solidFill>
                          <a:effectLst/>
                          <a:latin typeface="Calibri" panose="020F0502020204030204" pitchFamily="34" charset="0"/>
                        </a:rPr>
                        <a:t>HURTO A COMERCIO​</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0%</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72270599"/>
                  </a:ext>
                </a:extLst>
              </a:tr>
              <a:tr h="190500">
                <a:tc>
                  <a:txBody>
                    <a:bodyPr/>
                    <a:lstStyle/>
                    <a:p>
                      <a:pPr algn="l" fontAlgn="b"/>
                      <a:r>
                        <a:rPr lang="es-419" sz="1100" b="1" i="0" u="none" strike="noStrike">
                          <a:solidFill>
                            <a:srgbClr val="FFFFFF"/>
                          </a:solidFill>
                          <a:effectLst/>
                          <a:latin typeface="Calibri" panose="020F0502020204030204" pitchFamily="34" charset="0"/>
                        </a:rPr>
                        <a:t>HURTO A PERSONAS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18911</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25733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11974</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17549</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-6937</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-8184</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-37%</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-32%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564990765"/>
                  </a:ext>
                </a:extLst>
              </a:tr>
              <a:tr h="190500">
                <a:tc>
                  <a:txBody>
                    <a:bodyPr/>
                    <a:lstStyle/>
                    <a:p>
                      <a:pPr algn="l" fontAlgn="b"/>
                      <a:r>
                        <a:rPr lang="es-419" sz="1100" b="1" i="0" u="none" strike="noStrike">
                          <a:solidFill>
                            <a:srgbClr val="FFFFFF"/>
                          </a:solidFill>
                          <a:effectLst/>
                          <a:latin typeface="Calibri" panose="020F0502020204030204" pitchFamily="34" charset="0"/>
                        </a:rPr>
                        <a:t>HURTO A RESIDENCIAS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1789</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1966</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1082</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1193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-707</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-773</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-40%</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-39%</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435361937"/>
                  </a:ext>
                </a:extLst>
              </a:tr>
              <a:tr h="190500">
                <a:tc>
                  <a:txBody>
                    <a:bodyPr/>
                    <a:lstStyle/>
                    <a:p>
                      <a:pPr algn="l" fontAlgn="b"/>
                      <a:r>
                        <a:rPr lang="es-419" sz="1100" b="1" i="0" u="none" strike="noStrike">
                          <a:solidFill>
                            <a:srgbClr val="FFFFFF"/>
                          </a:solidFill>
                          <a:effectLst/>
                          <a:latin typeface="Calibri" panose="020F0502020204030204" pitchFamily="34" charset="0"/>
                        </a:rPr>
                        <a:t>HURTO AUTOMOTORES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213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1127</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136</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765</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-77</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-362</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-36%</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-32%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4107548042"/>
                  </a:ext>
                </a:extLst>
              </a:tr>
              <a:tr h="190500">
                <a:tc>
                  <a:txBody>
                    <a:bodyPr/>
                    <a:lstStyle/>
                    <a:p>
                      <a:pPr algn="l" fontAlgn="b"/>
                      <a:r>
                        <a:rPr lang="es-419" sz="1100" b="1" i="0" u="none" strike="noStrike">
                          <a:solidFill>
                            <a:srgbClr val="FFFFFF"/>
                          </a:solidFill>
                          <a:effectLst/>
                          <a:latin typeface="Calibri" panose="020F0502020204030204" pitchFamily="34" charset="0"/>
                        </a:rPr>
                        <a:t>HURTO DE BICICLETAS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554</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2330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513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2054</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-41</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-276</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-7%</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-12%</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1560408827"/>
                  </a:ext>
                </a:extLst>
              </a:tr>
              <a:tr h="190500">
                <a:tc>
                  <a:txBody>
                    <a:bodyPr/>
                    <a:lstStyle/>
                    <a:p>
                      <a:pPr algn="l" fontAlgn="b"/>
                      <a:r>
                        <a:rPr lang="es-419" sz="1100" b="1" i="0" u="none" strike="noStrike">
                          <a:solidFill>
                            <a:srgbClr val="FFFFFF"/>
                          </a:solidFill>
                          <a:effectLst/>
                          <a:latin typeface="Calibri" panose="020F0502020204030204" pitchFamily="34" charset="0"/>
                        </a:rPr>
                        <a:t>HURTO DE CELULARES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9498</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11781</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6793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8329</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-2705</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-3452</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-28%</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-29%</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953825138"/>
                  </a:ext>
                </a:extLst>
              </a:tr>
              <a:tr h="190500">
                <a:tc>
                  <a:txBody>
                    <a:bodyPr/>
                    <a:lstStyle/>
                    <a:p>
                      <a:pPr algn="l" fontAlgn="b"/>
                      <a:r>
                        <a:rPr lang="es-419" sz="1100" b="1" i="0" u="none" strike="noStrike">
                          <a:solidFill>
                            <a:srgbClr val="FFFFFF"/>
                          </a:solidFill>
                          <a:effectLst/>
                          <a:latin typeface="Calibri" panose="020F0502020204030204" pitchFamily="34" charset="0"/>
                        </a:rPr>
                        <a:t>HURTO MOTOCICLETAS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183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1313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857</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-83</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-456</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-45%</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-35%</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4112350708"/>
                  </a:ext>
                </a:extLst>
              </a:tr>
              <a:tr h="190500">
                <a:tc>
                  <a:txBody>
                    <a:bodyPr/>
                    <a:lstStyle/>
                    <a:p>
                      <a:pPr algn="l" fontAlgn="b"/>
                      <a:r>
                        <a:rPr lang="es-419" sz="1100" b="1" i="0" u="none" strike="noStrike">
                          <a:solidFill>
                            <a:srgbClr val="FFFFFF"/>
                          </a:solidFill>
                          <a:effectLst/>
                          <a:latin typeface="Calibri" panose="020F0502020204030204" pitchFamily="34" charset="0"/>
                        </a:rPr>
                        <a:t>LESIONES PERSONALES</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4385</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4666</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2339</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2948</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-2046</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-1718</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006100"/>
                          </a:solidFill>
                          <a:effectLst/>
                          <a:latin typeface="Calibri" panose="020F0502020204030204" pitchFamily="34" charset="0"/>
                        </a:rPr>
                        <a:t>-47%</a:t>
                      </a:r>
                    </a:p>
                  </a:txBody>
                  <a:tcPr marL="9525" marR="9525" marT="9525" marB="0" anchor="b">
                    <a:lnL>
                      <a:noFill/>
                    </a:lnL>
                    <a:lnR>
                      <a:noFill/>
                    </a:lnR>
                    <a:lnT>
                      <a:noFill/>
                    </a:lnT>
                    <a:lnB>
                      <a:noFill/>
                    </a:lnB>
                    <a:solidFill>
                      <a:srgbClr val="C6EFCE"/>
                    </a:solidFill>
                  </a:tcPr>
                </a:tc>
                <a:tc>
                  <a:txBody>
                    <a:bodyPr/>
                    <a:lstStyle/>
                    <a:p>
                      <a:pPr algn="r" fontAlgn="b"/>
                      <a:r>
                        <a:rPr lang="es-419" sz="1100" b="0" i="0" u="none" strike="noStrike">
                          <a:solidFill>
                            <a:srgbClr val="006100"/>
                          </a:solidFill>
                          <a:effectLst/>
                          <a:latin typeface="Calibri" panose="020F0502020204030204" pitchFamily="34" charset="0"/>
                        </a:rPr>
                        <a:t>-37%</a:t>
                      </a:r>
                    </a:p>
                  </a:txBody>
                  <a:tcPr marL="9525" marR="9525" marT="9525" marB="0" anchor="b">
                    <a:lnL>
                      <a:noFill/>
                    </a:lnL>
                    <a:lnR>
                      <a:noFill/>
                    </a:lnR>
                    <a:lnT>
                      <a:noFill/>
                    </a:lnT>
                    <a:lnB>
                      <a:noFill/>
                    </a:lnB>
                    <a:solidFill>
                      <a:srgbClr val="C6EFCE"/>
                    </a:solidFill>
                  </a:tcPr>
                </a:tc>
                <a:extLst>
                  <a:ext uri="{0D108BD9-81ED-4DB2-BD59-A6C34878D82A}">
                    <a16:rowId xmlns:a16="http://schemas.microsoft.com/office/drawing/2014/main" val="3148653192"/>
                  </a:ext>
                </a:extLst>
              </a:tr>
              <a:tr h="190500">
                <a:tc>
                  <a:txBody>
                    <a:bodyPr/>
                    <a:lstStyle/>
                    <a:p>
                      <a:pPr algn="l" fontAlgn="b"/>
                      <a:r>
                        <a:rPr lang="es-419" sz="1100" b="1" i="0" u="none" strike="noStrike">
                          <a:solidFill>
                            <a:srgbClr val="FFFFFF"/>
                          </a:solidFill>
                          <a:effectLst/>
                          <a:latin typeface="Calibri" panose="020F0502020204030204" pitchFamily="34" charset="0"/>
                        </a:rPr>
                        <a:t>VIOLENCIA INTRAFAMILIAR</a:t>
                      </a:r>
                    </a:p>
                  </a:txBody>
                  <a:tcPr marL="9525" marR="9525" marT="9525" marB="0" anchor="b">
                    <a:lnL>
                      <a:noFill/>
                    </a:lnL>
                    <a:lnR>
                      <a:noFill/>
                    </a:lnR>
                    <a:lnT>
                      <a:noFill/>
                    </a:lnT>
                    <a:lnB>
                      <a:noFill/>
                    </a:lnB>
                    <a:solidFill>
                      <a:srgbClr val="595959"/>
                    </a:solidFill>
                  </a:tcPr>
                </a:tc>
                <a:tc>
                  <a:txBody>
                    <a:bodyPr/>
                    <a:lstStyle/>
                    <a:p>
                      <a:pPr algn="ctr" fontAlgn="b"/>
                      <a:r>
                        <a:rPr lang="es-419" sz="1100" b="0" i="0" u="none" strike="noStrike">
                          <a:solidFill>
                            <a:srgbClr val="000000"/>
                          </a:solidFill>
                          <a:effectLst/>
                          <a:latin typeface="Calibri" panose="020F0502020204030204" pitchFamily="34" charset="0"/>
                        </a:rPr>
                        <a:t>8396</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2828</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8601</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2852</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205</a:t>
                      </a:r>
                    </a:p>
                  </a:txBody>
                  <a:tcPr marL="9525" marR="9525" marT="9525" marB="0" anchor="b">
                    <a:lnL>
                      <a:noFill/>
                    </a:lnL>
                    <a:lnR>
                      <a:noFill/>
                    </a:lnR>
                    <a:lnT>
                      <a:noFill/>
                    </a:lnT>
                    <a:lnB>
                      <a:noFill/>
                    </a:lnB>
                    <a:solidFill>
                      <a:srgbClr val="FDE4CC"/>
                    </a:solidFill>
                  </a:tcPr>
                </a:tc>
                <a:tc>
                  <a:txBody>
                    <a:bodyPr/>
                    <a:lstStyle/>
                    <a:p>
                      <a:pPr algn="ctr" fontAlgn="b"/>
                      <a:r>
                        <a:rPr lang="es-419" sz="1100" b="0" i="0" u="none" strike="noStrike">
                          <a:solidFill>
                            <a:srgbClr val="000000"/>
                          </a:solidFill>
                          <a:effectLst/>
                          <a:latin typeface="Calibri" panose="020F0502020204030204" pitchFamily="34" charset="0"/>
                        </a:rPr>
                        <a:t>24</a:t>
                      </a:r>
                    </a:p>
                  </a:txBody>
                  <a:tcPr marL="9525" marR="9525" marT="9525" marB="0" anchor="b">
                    <a:lnL>
                      <a:noFill/>
                    </a:lnL>
                    <a:lnR>
                      <a:noFill/>
                    </a:lnR>
                    <a:lnT>
                      <a:noFill/>
                    </a:lnT>
                    <a:lnB>
                      <a:noFill/>
                    </a:lnB>
                    <a:solidFill>
                      <a:srgbClr val="FDE4CC"/>
                    </a:solidFill>
                  </a:tcPr>
                </a:tc>
                <a:tc>
                  <a:txBody>
                    <a:bodyPr/>
                    <a:lstStyle/>
                    <a:p>
                      <a:pPr algn="r" fontAlgn="b"/>
                      <a:r>
                        <a:rPr lang="es-419" sz="1100" b="0" i="0" u="none" strike="noStrike">
                          <a:solidFill>
                            <a:srgbClr val="9C0006"/>
                          </a:solidFill>
                          <a:effectLst/>
                          <a:latin typeface="Calibri" panose="020F0502020204030204" pitchFamily="34" charset="0"/>
                        </a:rPr>
                        <a:t>2%</a:t>
                      </a:r>
                    </a:p>
                  </a:txBody>
                  <a:tcPr marL="9525" marR="9525" marT="9525" marB="0" anchor="b">
                    <a:lnL>
                      <a:noFill/>
                    </a:lnL>
                    <a:lnR>
                      <a:noFill/>
                    </a:lnR>
                    <a:lnT>
                      <a:noFill/>
                    </a:lnT>
                    <a:lnB>
                      <a:noFill/>
                    </a:lnB>
                    <a:solidFill>
                      <a:srgbClr val="FFC7CE"/>
                    </a:solidFill>
                  </a:tcPr>
                </a:tc>
                <a:tc>
                  <a:txBody>
                    <a:bodyPr/>
                    <a:lstStyle/>
                    <a:p>
                      <a:pPr algn="r" fontAlgn="b"/>
                      <a:r>
                        <a:rPr lang="es-419" sz="1100" b="0" i="0" u="none" strike="noStrike" dirty="0">
                          <a:solidFill>
                            <a:srgbClr val="9C0006"/>
                          </a:solidFill>
                          <a:effectLst/>
                          <a:latin typeface="Calibri" panose="020F0502020204030204" pitchFamily="34" charset="0"/>
                        </a:rPr>
                        <a:t>1%</a:t>
                      </a:r>
                    </a:p>
                  </a:txBody>
                  <a:tcPr marL="9525" marR="9525" marT="9525" marB="0" anchor="b">
                    <a:lnL>
                      <a:noFill/>
                    </a:lnL>
                    <a:lnR>
                      <a:noFill/>
                    </a:lnR>
                    <a:lnT>
                      <a:noFill/>
                    </a:lnT>
                    <a:lnB>
                      <a:noFill/>
                    </a:lnB>
                    <a:solidFill>
                      <a:srgbClr val="FFC7CE"/>
                    </a:solidFill>
                  </a:tcPr>
                </a:tc>
                <a:extLst>
                  <a:ext uri="{0D108BD9-81ED-4DB2-BD59-A6C34878D82A}">
                    <a16:rowId xmlns:a16="http://schemas.microsoft.com/office/drawing/2014/main" val="1979072467"/>
                  </a:ext>
                </a:extLst>
              </a:tr>
            </a:tbl>
          </a:graphicData>
        </a:graphic>
      </p:graphicFrame>
    </p:spTree>
    <p:extLst>
      <p:ext uri="{BB962C8B-B14F-4D97-AF65-F5344CB8AC3E}">
        <p14:creationId xmlns:p14="http://schemas.microsoft.com/office/powerpoint/2010/main" val="423683698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102</TotalTime>
  <Words>4178</Words>
  <Application>Microsoft Office PowerPoint</Application>
  <PresentationFormat>Panorámica</PresentationFormat>
  <Paragraphs>1143</Paragraphs>
  <Slides>46</Slides>
  <Notes>0</Notes>
  <HiddenSlides>0</HiddenSlides>
  <MMClips>0</MMClips>
  <ScaleCrop>false</ScaleCrop>
  <HeadingPairs>
    <vt:vector size="6" baseType="variant">
      <vt:variant>
        <vt:lpstr>Fuentes usadas</vt:lpstr>
      </vt:variant>
      <vt:variant>
        <vt:i4>4</vt:i4>
      </vt:variant>
      <vt:variant>
        <vt:lpstr>Tema</vt:lpstr>
      </vt:variant>
      <vt:variant>
        <vt:i4>3</vt:i4>
      </vt:variant>
      <vt:variant>
        <vt:lpstr>Títulos de diapositiva</vt:lpstr>
      </vt:variant>
      <vt:variant>
        <vt:i4>46</vt:i4>
      </vt:variant>
    </vt:vector>
  </HeadingPairs>
  <TitlesOfParts>
    <vt:vector size="53" baseType="lpstr">
      <vt:lpstr>Arial</vt:lpstr>
      <vt:lpstr>Calibri</vt:lpstr>
      <vt:lpstr>Calibri Light</vt:lpstr>
      <vt:lpstr>Tahoma</vt:lpstr>
      <vt:lpstr>Tema de Office</vt:lpstr>
      <vt:lpstr>2_Diseño personalizado</vt:lpstr>
      <vt:lpstr>1_Diseño personalizado</vt:lpstr>
      <vt:lpstr>Balance de Seguridad y Convivencia de Bogotá D.C.  Secretaría Distrital de Seguridad, Convivencia y Justicia  15 de mayo de 2020 </vt:lpstr>
      <vt:lpstr>Puesto de Mando Unificado</vt:lpstr>
      <vt:lpstr>Presentación de PowerPoint</vt:lpstr>
      <vt:lpstr>Presentación de PowerPoint</vt:lpstr>
      <vt:lpstr>Presentación de PowerPoint</vt:lpstr>
      <vt:lpstr>Presentación de PowerPoint</vt:lpstr>
      <vt:lpstr>Delitos de Alto Impacto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ANDREA</dc:creator>
  <cp:lastModifiedBy>juliandavidcardona83@gmail.com</cp:lastModifiedBy>
  <cp:revision>44</cp:revision>
  <dcterms:created xsi:type="dcterms:W3CDTF">2020-04-09T22:16:15Z</dcterms:created>
  <dcterms:modified xsi:type="dcterms:W3CDTF">2020-05-16T00:45:30Z</dcterms:modified>
</cp:coreProperties>
</file>